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5"/>
    <p:sldMasterId id="2147483671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</p:sldIdLst>
  <p:sldSz cy="5143500" cx="9144000"/>
  <p:notesSz cx="6858000" cy="9144000"/>
  <p:embeddedFontLst>
    <p:embeddedFont>
      <p:font typeface="Play"/>
      <p:regular r:id="rId30"/>
      <p:bold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080BD4DC-18E0-458A-866E-D2BD0EC58FB4}">
  <a:tblStyle styleId="{080BD4DC-18E0-458A-866E-D2BD0EC58FB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29" Type="http://schemas.openxmlformats.org/officeDocument/2006/relationships/slide" Target="slides/slide2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font" Target="fonts/Play-bold.fntdata"/><Relationship Id="rId30" Type="http://schemas.openxmlformats.org/officeDocument/2006/relationships/font" Target="fonts/Play-regular.fntdata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34bc6ed65f6_2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g34bc6ed65f6_2_10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34bc6ed65f6_2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g34bc6ed65f6_2_10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4bc6ed65f6_2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g34bc6ed65f6_2_1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34bc6ed65f6_2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g34bc6ed65f6_2_13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34bc6ed65f6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34bc6ed65f6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3dc4bcec040f5e76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3dc4bcec040f5e76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3dc4bcec040f5e76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3dc4bcec040f5e76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34bc6ed65f6_8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34bc6ed65f6_8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34bc6ed65f6_8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34bc6ed65f6_8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34bc6ed65f6_8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34bc6ed65f6_8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34cc29a465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34cc29a465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3dc4bcec040f5e76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3dc4bcec040f5e76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34cee0e62de_3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34cee0e62de_3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34cee0e62de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34cee0e62de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4bc6ed65f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34bc6ed65f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4cc29a4659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4cc29a4659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4cc29a4659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34cc29a4659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963f5676e8cfc13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2963f5676e8cfc13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4bc6ed65f6_2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g34bc6ed65f6_2_7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34bc6ed65f6_2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g34bc6ed65f6_2_8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34bc6ed65f6_2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g34bc6ed65f6_2_9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Play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" type="subTitle"/>
          </p:nvPr>
        </p:nvSpPr>
        <p:spPr>
          <a:xfrm>
            <a:off x="1143000" y="2701528"/>
            <a:ext cx="6858000" cy="124182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59" name="Google Shape;59;p14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1" name="Google Shape;61;p14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7" name="Google Shape;67;p15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Play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1" type="body"/>
          </p:nvPr>
        </p:nvSpPr>
        <p:spPr>
          <a:xfrm>
            <a:off x="623888" y="3442097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57575"/>
              </a:buClr>
              <a:buSzPts val="1800"/>
              <a:buNone/>
              <a:defRPr sz="1800">
                <a:solidFill>
                  <a:srgbClr val="757575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57575"/>
              </a:buClr>
              <a:buSzPts val="1500"/>
              <a:buNone/>
              <a:defRPr sz="1500">
                <a:solidFill>
                  <a:srgbClr val="757575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57575"/>
              </a:buClr>
              <a:buSzPts val="1400"/>
              <a:buNone/>
              <a:defRPr sz="1400">
                <a:solidFill>
                  <a:srgbClr val="757575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57575"/>
              </a:buClr>
              <a:buSzPts val="1200"/>
              <a:buNone/>
              <a:defRPr sz="1200">
                <a:solidFill>
                  <a:srgbClr val="757575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57575"/>
              </a:buClr>
              <a:buSzPts val="1200"/>
              <a:buNone/>
              <a:defRPr sz="1200">
                <a:solidFill>
                  <a:srgbClr val="757575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57575"/>
              </a:buClr>
              <a:buSzPts val="1200"/>
              <a:buNone/>
              <a:defRPr sz="1200">
                <a:solidFill>
                  <a:srgbClr val="757575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57575"/>
              </a:buClr>
              <a:buSzPts val="1200"/>
              <a:buNone/>
              <a:defRPr sz="1200">
                <a:solidFill>
                  <a:srgbClr val="757575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57575"/>
              </a:buClr>
              <a:buSzPts val="1200"/>
              <a:buNone/>
              <a:defRPr sz="1200">
                <a:solidFill>
                  <a:srgbClr val="757575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57575"/>
              </a:buClr>
              <a:buSzPts val="1200"/>
              <a:buNone/>
              <a:defRPr sz="1200">
                <a:solidFill>
                  <a:srgbClr val="757575"/>
                </a:solidFill>
              </a:defRPr>
            </a:lvl9pPr>
          </a:lstStyle>
          <a:p/>
        </p:txBody>
      </p:sp>
      <p:sp>
        <p:nvSpPr>
          <p:cNvPr id="71" name="Google Shape;71;p16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6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6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" type="body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2" type="body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8" name="Google Shape;78;p17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7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" name="Google Shape;80;p17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8"/>
          <p:cNvSpPr txBox="1"/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" type="body"/>
          </p:nvPr>
        </p:nvSpPr>
        <p:spPr>
          <a:xfrm>
            <a:off x="629841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84" name="Google Shape;84;p18"/>
          <p:cNvSpPr txBox="1"/>
          <p:nvPr>
            <p:ph idx="2" type="body"/>
          </p:nvPr>
        </p:nvSpPr>
        <p:spPr>
          <a:xfrm>
            <a:off x="629841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5" name="Google Shape;85;p18"/>
          <p:cNvSpPr txBox="1"/>
          <p:nvPr>
            <p:ph idx="3" type="body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86" name="Google Shape;86;p18"/>
          <p:cNvSpPr txBox="1"/>
          <p:nvPr>
            <p:ph idx="4" type="body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7" name="Google Shape;87;p18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8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8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2" name="Google Shape;92;p19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3" name="Google Shape;93;p19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4" name="Google Shape;94;p19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7" name="Google Shape;97;p20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8" name="Google Shape;98;p20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1" name="Google Shape;101;p21"/>
          <p:cNvSpPr txBox="1"/>
          <p:nvPr>
            <p:ph idx="1" type="body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810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619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238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indent="-3238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indent="-3238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102" name="Google Shape;102;p21"/>
          <p:cNvSpPr txBox="1"/>
          <p:nvPr>
            <p:ph idx="2" type="body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03" name="Google Shape;103;p21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4" name="Google Shape;104;p21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5" name="Google Shape;105;p21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8" name="Google Shape;108;p22"/>
          <p:cNvSpPr/>
          <p:nvPr>
            <p:ph idx="2" type="pic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</p:sp>
      <p:sp>
        <p:nvSpPr>
          <p:cNvPr id="109" name="Google Shape;109;p22"/>
          <p:cNvSpPr txBox="1"/>
          <p:nvPr>
            <p:ph idx="1" type="body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10" name="Google Shape;110;p22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1" name="Google Shape;111;p22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2" name="Google Shape;112;p22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5" name="Google Shape;115;p23"/>
          <p:cNvSpPr txBox="1"/>
          <p:nvPr>
            <p:ph idx="1" type="body"/>
          </p:nvPr>
        </p:nvSpPr>
        <p:spPr>
          <a:xfrm rot="5400000">
            <a:off x="2940248" y="-942379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16" name="Google Shape;116;p23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7" name="Google Shape;117;p23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8" name="Google Shape;118;p23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/>
          <p:nvPr>
            <p:ph type="title"/>
          </p:nvPr>
        </p:nvSpPr>
        <p:spPr>
          <a:xfrm rot="5400000">
            <a:off x="5350073" y="1467445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1" name="Google Shape;121;p24"/>
          <p:cNvSpPr txBox="1"/>
          <p:nvPr>
            <p:ph idx="1" type="body"/>
          </p:nvPr>
        </p:nvSpPr>
        <p:spPr>
          <a:xfrm rot="5400000">
            <a:off x="1349573" y="-447080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2" name="Google Shape;122;p24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3" name="Google Shape;123;p24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4" name="Google Shape;124;p24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lay"/>
              <a:buNone/>
              <a:defRPr b="0" i="0" sz="33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Relationship Id="rId4" Type="http://schemas.openxmlformats.org/officeDocument/2006/relationships/image" Target="../media/image17.png"/><Relationship Id="rId5" Type="http://schemas.openxmlformats.org/officeDocument/2006/relationships/image" Target="../media/image8.png"/><Relationship Id="rId6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1.png"/><Relationship Id="rId4" Type="http://schemas.openxmlformats.org/officeDocument/2006/relationships/image" Target="../media/image20.png"/><Relationship Id="rId5" Type="http://schemas.openxmlformats.org/officeDocument/2006/relationships/image" Target="../media/image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png"/><Relationship Id="rId4" Type="http://schemas.openxmlformats.org/officeDocument/2006/relationships/image" Target="../media/image1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3.png"/><Relationship Id="rId4" Type="http://schemas.openxmlformats.org/officeDocument/2006/relationships/image" Target="../media/image1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5.png"/><Relationship Id="rId4" Type="http://schemas.openxmlformats.org/officeDocument/2006/relationships/image" Target="../media/image19.png"/><Relationship Id="rId5" Type="http://schemas.openxmlformats.org/officeDocument/2006/relationships/image" Target="../media/image2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Relationship Id="rId4" Type="http://schemas.openxmlformats.org/officeDocument/2006/relationships/hyperlink" Target="https://huggingface.co/spaces/facebook/vggsfm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hyperlink" Target="http://www.youtube.com/watch?v=YVi4as0CdhQ" TargetMode="External"/><Relationship Id="rId4" Type="http://schemas.openxmlformats.org/officeDocument/2006/relationships/image" Target="../media/image4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 txBox="1"/>
          <p:nvPr>
            <p:ph type="ctrTitle"/>
          </p:nvPr>
        </p:nvSpPr>
        <p:spPr>
          <a:xfrm>
            <a:off x="311700" y="807550"/>
            <a:ext cx="8520600" cy="144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040"/>
              <a:t>Visual Geometry Grounded Deep Structure From Motion</a:t>
            </a:r>
            <a:endParaRPr sz="4040"/>
          </a:p>
        </p:txBody>
      </p:sp>
      <p:sp>
        <p:nvSpPr>
          <p:cNvPr id="130" name="Google Shape;130;p25"/>
          <p:cNvSpPr txBox="1"/>
          <p:nvPr>
            <p:ph idx="1" type="subTitle"/>
          </p:nvPr>
        </p:nvSpPr>
        <p:spPr>
          <a:xfrm>
            <a:off x="311700" y="2249950"/>
            <a:ext cx="8520600" cy="289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/>
              <a:t>Collaborative Project</a:t>
            </a:r>
            <a:r>
              <a:rPr lang="en" sz="2300"/>
              <a:t>: </a:t>
            </a:r>
            <a:r>
              <a:rPr i="1" lang="en" sz="2300"/>
              <a:t>Visual Geometry Group (Oxford)</a:t>
            </a:r>
            <a:r>
              <a:rPr lang="en" sz="2300"/>
              <a:t> × </a:t>
            </a:r>
            <a:r>
              <a:rPr i="1" lang="en" sz="2300"/>
              <a:t>Meta AI Research</a:t>
            </a:r>
            <a:endParaRPr b="1" sz="23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Group Members: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Hassan Sheraz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Ravali Maddela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Vishal Reddy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p34"/>
          <p:cNvSpPr txBox="1"/>
          <p:nvPr>
            <p:ph type="title"/>
          </p:nvPr>
        </p:nvSpPr>
        <p:spPr>
          <a:xfrm>
            <a:off x="628651" y="2998514"/>
            <a:ext cx="2986391" cy="166238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lay"/>
              <a:buNone/>
            </a:pPr>
            <a:r>
              <a:rPr b="1" lang="en"/>
              <a:t>Camera Initialization</a:t>
            </a:r>
            <a:br>
              <a:rPr lang="en"/>
            </a:br>
            <a:endParaRPr/>
          </a:p>
        </p:txBody>
      </p:sp>
      <p:sp>
        <p:nvSpPr>
          <p:cNvPr id="202" name="Google Shape;202;p34"/>
          <p:cNvSpPr/>
          <p:nvPr/>
        </p:nvSpPr>
        <p:spPr>
          <a:xfrm rot="6269068">
            <a:off x="6538384" y="2504456"/>
            <a:ext cx="2240924" cy="2240924"/>
          </a:xfrm>
          <a:prstGeom prst="arc">
            <a:avLst>
              <a:gd fmla="val 14441841" name="adj1"/>
              <a:gd fmla="val 0" name="adj2"/>
            </a:avLst>
          </a:prstGeom>
          <a:noFill/>
          <a:ln cap="rnd" cmpd="sng" w="127000">
            <a:solidFill>
              <a:schemeClr val="accent4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p34"/>
          <p:cNvSpPr txBox="1"/>
          <p:nvPr>
            <p:ph idx="1" type="body"/>
          </p:nvPr>
        </p:nvSpPr>
        <p:spPr>
          <a:xfrm>
            <a:off x="3728126" y="2998514"/>
            <a:ext cx="4787224" cy="166238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fontScale="92500"/>
          </a:bodyPr>
          <a:lstStyle/>
          <a:p>
            <a:pPr indent="-82232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1" i="0" lang="en" sz="1400" u="none" cap="none" strike="noStrike">
                <a:latin typeface="Arial"/>
                <a:ea typeface="Arial"/>
                <a:cs typeface="Arial"/>
                <a:sym typeface="Arial"/>
              </a:rPr>
              <a:t>Input</a:t>
            </a:r>
            <a:r>
              <a:rPr b="0" i="0" lang="en" sz="1400" u="none" cap="none" strike="noStrike">
                <a:latin typeface="Arial"/>
                <a:ea typeface="Arial"/>
                <a:cs typeface="Arial"/>
                <a:sym typeface="Arial"/>
              </a:rPr>
              <a:t>: Image features + track descriptors </a:t>
            </a:r>
            <a:endParaRPr/>
          </a:p>
          <a:p>
            <a:pPr indent="-82232" lvl="0" marL="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1" i="0" lang="en" sz="1400" u="none" cap="none" strike="noStrike">
                <a:latin typeface="Arial"/>
                <a:ea typeface="Arial"/>
                <a:cs typeface="Arial"/>
                <a:sym typeface="Arial"/>
              </a:rPr>
              <a:t>Architecture</a:t>
            </a:r>
            <a:r>
              <a:rPr b="0" i="0" lang="en" sz="1400" u="none" cap="none" strike="noStrike">
                <a:latin typeface="Arial"/>
                <a:ea typeface="Arial"/>
                <a:cs typeface="Arial"/>
                <a:sym typeface="Arial"/>
              </a:rPr>
              <a:t>: </a:t>
            </a:r>
            <a:endParaRPr/>
          </a:p>
          <a:p>
            <a:pPr indent="-82232" lvl="0" marL="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" sz="1400" u="none" cap="none" strike="noStrike">
                <a:latin typeface="Arial"/>
                <a:ea typeface="Arial"/>
                <a:cs typeface="Arial"/>
                <a:sym typeface="Arial"/>
              </a:rPr>
              <a:t>ResNet50 backbone extracts global image features </a:t>
            </a:r>
            <a:endParaRPr/>
          </a:p>
          <a:p>
            <a:pPr indent="-82232" lvl="0" marL="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" sz="1400" u="none" cap="none" strike="noStrike">
                <a:latin typeface="Arial"/>
                <a:ea typeface="Arial"/>
                <a:cs typeface="Arial"/>
                <a:sym typeface="Arial"/>
              </a:rPr>
              <a:t>Cross-attention between image features and track descriptors </a:t>
            </a:r>
            <a:endParaRPr/>
          </a:p>
          <a:p>
            <a:pPr indent="-82232" lvl="0" marL="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" sz="1400" u="none" cap="none" strike="noStrike">
                <a:latin typeface="Arial"/>
                <a:ea typeface="Arial"/>
                <a:cs typeface="Arial"/>
                <a:sym typeface="Arial"/>
              </a:rPr>
              <a:t>Transformer processes attended features </a:t>
            </a:r>
            <a:endParaRPr/>
          </a:p>
          <a:p>
            <a:pPr indent="-82232" lvl="0" marL="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" sz="1400" u="none" cap="none" strike="noStrike">
                <a:latin typeface="Arial"/>
                <a:ea typeface="Arial"/>
                <a:cs typeface="Arial"/>
                <a:sym typeface="Arial"/>
              </a:rPr>
              <a:t>Optional: Initial camera estimate from 8-point algorithm </a:t>
            </a:r>
            <a:endParaRPr/>
          </a:p>
          <a:p>
            <a:pPr indent="-82232" lvl="0" marL="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1" i="0" lang="en" sz="1400" u="none" cap="none" strike="noStrike">
                <a:latin typeface="Arial"/>
                <a:ea typeface="Arial"/>
                <a:cs typeface="Arial"/>
                <a:sym typeface="Arial"/>
              </a:rPr>
              <a:t>Output</a:t>
            </a:r>
            <a:r>
              <a:rPr b="0" i="0" lang="en" sz="1400" u="none" cap="none" strike="noStrike">
                <a:latin typeface="Arial"/>
                <a:ea typeface="Arial"/>
                <a:cs typeface="Arial"/>
                <a:sym typeface="Arial"/>
              </a:rPr>
              <a:t>: Camera parameters for all images (simultaneously!) </a:t>
            </a:r>
            <a:endParaRPr/>
          </a:p>
        </p:txBody>
      </p:sp>
      <p:pic>
        <p:nvPicPr>
          <p:cNvPr id="204" name="Google Shape;204;p34" title="Screenshot 2025-04-16 at 11.53.31 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7125" y="198350"/>
            <a:ext cx="7397800" cy="259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35"/>
          <p:cNvSpPr txBox="1"/>
          <p:nvPr>
            <p:ph type="title"/>
          </p:nvPr>
        </p:nvSpPr>
        <p:spPr>
          <a:xfrm>
            <a:off x="628651" y="2998514"/>
            <a:ext cx="2986391" cy="166238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lay"/>
              <a:buNone/>
            </a:pPr>
            <a:r>
              <a:rPr lang="en"/>
              <a:t>Learnable Triangulation</a:t>
            </a:r>
            <a:endParaRPr/>
          </a:p>
        </p:txBody>
      </p:sp>
      <p:sp>
        <p:nvSpPr>
          <p:cNvPr id="211" name="Google Shape;211;p35"/>
          <p:cNvSpPr/>
          <p:nvPr/>
        </p:nvSpPr>
        <p:spPr>
          <a:xfrm rot="6269068">
            <a:off x="6538384" y="2504456"/>
            <a:ext cx="2240924" cy="2240924"/>
          </a:xfrm>
          <a:prstGeom prst="arc">
            <a:avLst>
              <a:gd fmla="val 14441841" name="adj1"/>
              <a:gd fmla="val 0" name="adj2"/>
            </a:avLst>
          </a:prstGeom>
          <a:noFill/>
          <a:ln cap="rnd" cmpd="sng" w="127000">
            <a:solidFill>
              <a:schemeClr val="accent4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Google Shape;212;p35"/>
          <p:cNvSpPr txBox="1"/>
          <p:nvPr>
            <p:ph idx="1" type="body"/>
          </p:nvPr>
        </p:nvSpPr>
        <p:spPr>
          <a:xfrm>
            <a:off x="3728126" y="2998514"/>
            <a:ext cx="4787224" cy="166238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8890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b="1" i="0" lang="en" sz="1400" u="none" cap="none" strike="noStrike">
                <a:latin typeface="Arial"/>
                <a:ea typeface="Arial"/>
                <a:cs typeface="Arial"/>
                <a:sym typeface="Arial"/>
              </a:rPr>
              <a:t>Input</a:t>
            </a:r>
            <a:r>
              <a:rPr b="0" i="0" lang="en" sz="1400" u="none" cap="none" strike="noStrike">
                <a:latin typeface="Arial"/>
                <a:ea typeface="Arial"/>
                <a:cs typeface="Arial"/>
                <a:sym typeface="Arial"/>
              </a:rPr>
              <a:t>: Track features + camera parameters </a:t>
            </a:r>
            <a:endParaRPr/>
          </a:p>
          <a:p>
            <a:pPr indent="-88900" lvl="0" marL="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b="1" i="0" lang="en" sz="1400" u="none" cap="none" strike="noStrike">
                <a:latin typeface="Arial"/>
                <a:ea typeface="Arial"/>
                <a:cs typeface="Arial"/>
                <a:sym typeface="Arial"/>
              </a:rPr>
              <a:t>Process</a:t>
            </a:r>
            <a:r>
              <a:rPr b="0" i="0" lang="en" sz="1400" u="none" cap="none" strike="noStrike">
                <a:latin typeface="Arial"/>
                <a:ea typeface="Arial"/>
                <a:cs typeface="Arial"/>
                <a:sym typeface="Arial"/>
              </a:rPr>
              <a:t>: </a:t>
            </a:r>
            <a:endParaRPr/>
          </a:p>
          <a:p>
            <a:pPr indent="-88900" lvl="0" marL="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b="0" i="0" lang="en" sz="1400" u="none" cap="none" strike="noStrike">
                <a:latin typeface="Arial"/>
                <a:ea typeface="Arial"/>
                <a:cs typeface="Arial"/>
                <a:sym typeface="Arial"/>
              </a:rPr>
              <a:t>Initial 3D point cloud from Direct Linear Transform (DLT) </a:t>
            </a:r>
            <a:endParaRPr/>
          </a:p>
          <a:p>
            <a:pPr indent="-88900" lvl="0" marL="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b="0" i="0" lang="en" sz="1400" u="none" cap="none" strike="noStrike">
                <a:latin typeface="Arial"/>
                <a:ea typeface="Arial"/>
                <a:cs typeface="Arial"/>
                <a:sym typeface="Arial"/>
              </a:rPr>
              <a:t>Features enhanced with ray-point distances </a:t>
            </a:r>
            <a:endParaRPr/>
          </a:p>
          <a:p>
            <a:pPr indent="-88900" lvl="0" marL="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b="0" i="0" lang="en" sz="1400" u="none" cap="none" strike="noStrike">
                <a:latin typeface="Arial"/>
                <a:ea typeface="Arial"/>
                <a:cs typeface="Arial"/>
                <a:sym typeface="Arial"/>
              </a:rPr>
              <a:t>Transformer refines 3D point locations </a:t>
            </a:r>
            <a:endParaRPr/>
          </a:p>
          <a:p>
            <a:pPr indent="-88900" lvl="0" marL="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b="1" i="0" lang="en" sz="1400" u="none" cap="none" strike="noStrike">
                <a:latin typeface="Arial"/>
                <a:ea typeface="Arial"/>
                <a:cs typeface="Arial"/>
                <a:sym typeface="Arial"/>
              </a:rPr>
              <a:t>Key advantage</a:t>
            </a:r>
            <a:r>
              <a:rPr b="0" i="0" lang="en" sz="1400" u="none" cap="none" strike="noStrike">
                <a:latin typeface="Arial"/>
                <a:ea typeface="Arial"/>
                <a:cs typeface="Arial"/>
                <a:sym typeface="Arial"/>
              </a:rPr>
              <a:t>: Learns to handle noise and ambiguity </a:t>
            </a:r>
            <a:endParaRPr/>
          </a:p>
        </p:txBody>
      </p:sp>
      <p:pic>
        <p:nvPicPr>
          <p:cNvPr id="213" name="Google Shape;213;p35" title="Screenshot 2025-04-16 at 1.23.02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650" y="442350"/>
            <a:ext cx="8024351" cy="2380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6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lay"/>
              <a:buNone/>
            </a:pPr>
            <a:r>
              <a:rPr lang="en"/>
              <a:t>Differentiable Bundle Adjustment</a:t>
            </a:r>
            <a:endParaRPr/>
          </a:p>
        </p:txBody>
      </p:sp>
      <p:grpSp>
        <p:nvGrpSpPr>
          <p:cNvPr id="219" name="Google Shape;219;p36"/>
          <p:cNvGrpSpPr/>
          <p:nvPr/>
        </p:nvGrpSpPr>
        <p:grpSpPr>
          <a:xfrm>
            <a:off x="1055459" y="2271881"/>
            <a:ext cx="7033080" cy="1458179"/>
            <a:chOff x="569079" y="1203549"/>
            <a:chExt cx="9377440" cy="1944239"/>
          </a:xfrm>
        </p:grpSpPr>
        <p:sp>
          <p:nvSpPr>
            <p:cNvPr id="220" name="Google Shape;220;p36"/>
            <p:cNvSpPr/>
            <p:nvPr/>
          </p:nvSpPr>
          <p:spPr>
            <a:xfrm>
              <a:off x="1138979" y="1203549"/>
              <a:ext cx="932563" cy="932563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36"/>
            <p:cNvSpPr/>
            <p:nvPr/>
          </p:nvSpPr>
          <p:spPr>
            <a:xfrm>
              <a:off x="569079" y="2427788"/>
              <a:ext cx="2072362" cy="72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36"/>
            <p:cNvSpPr txBox="1"/>
            <p:nvPr/>
          </p:nvSpPr>
          <p:spPr>
            <a:xfrm>
              <a:off x="569079" y="2427788"/>
              <a:ext cx="2072362" cy="72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i="0" lang="en" sz="11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Purpose</a:t>
              </a:r>
              <a:r>
                <a:rPr b="0" i="0" lang="en" sz="11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: Joint optimization of cameras + 3D points </a:t>
              </a:r>
              <a:endPara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23;p36"/>
            <p:cNvSpPr/>
            <p:nvPr/>
          </p:nvSpPr>
          <p:spPr>
            <a:xfrm>
              <a:off x="3574005" y="1203549"/>
              <a:ext cx="932563" cy="932563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36"/>
            <p:cNvSpPr/>
            <p:nvPr/>
          </p:nvSpPr>
          <p:spPr>
            <a:xfrm>
              <a:off x="3004105" y="2427788"/>
              <a:ext cx="2072362" cy="72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36"/>
            <p:cNvSpPr txBox="1"/>
            <p:nvPr/>
          </p:nvSpPr>
          <p:spPr>
            <a:xfrm>
              <a:off x="3004105" y="2427788"/>
              <a:ext cx="2072362" cy="72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i="0" lang="en" sz="11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Innovation</a:t>
              </a:r>
              <a:r>
                <a:rPr b="0" i="0" lang="en" sz="11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: Fully differentiable LM optimizer using Theseus </a:t>
              </a:r>
              <a:endPara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26;p36"/>
            <p:cNvSpPr/>
            <p:nvPr/>
          </p:nvSpPr>
          <p:spPr>
            <a:xfrm>
              <a:off x="6009031" y="1203549"/>
              <a:ext cx="932563" cy="932563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36"/>
            <p:cNvSpPr/>
            <p:nvPr/>
          </p:nvSpPr>
          <p:spPr>
            <a:xfrm>
              <a:off x="5439131" y="2427788"/>
              <a:ext cx="2072362" cy="72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36"/>
            <p:cNvSpPr txBox="1"/>
            <p:nvPr/>
          </p:nvSpPr>
          <p:spPr>
            <a:xfrm>
              <a:off x="5439131" y="2427788"/>
              <a:ext cx="2072362" cy="72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i="0" lang="en" sz="11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Equation 6</a:t>
              </a:r>
              <a:r>
                <a:rPr b="0" i="0" lang="en" sz="11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: Minimizes reprojection errors </a:t>
              </a:r>
              <a:endPara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29;p36"/>
            <p:cNvSpPr/>
            <p:nvPr/>
          </p:nvSpPr>
          <p:spPr>
            <a:xfrm>
              <a:off x="8444057" y="1203549"/>
              <a:ext cx="932563" cy="932563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36"/>
            <p:cNvSpPr/>
            <p:nvPr/>
          </p:nvSpPr>
          <p:spPr>
            <a:xfrm>
              <a:off x="7874157" y="2427788"/>
              <a:ext cx="2072362" cy="72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36"/>
            <p:cNvSpPr txBox="1"/>
            <p:nvPr/>
          </p:nvSpPr>
          <p:spPr>
            <a:xfrm>
              <a:off x="7874157" y="2427788"/>
              <a:ext cx="2072362" cy="72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i="0" lang="en" sz="11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Key benefit</a:t>
              </a:r>
              <a:r>
                <a:rPr b="0" i="0" lang="en" sz="11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: Allows backpropagation through the optimization </a:t>
              </a:r>
              <a:endPara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p37"/>
          <p:cNvSpPr/>
          <p:nvPr/>
        </p:nvSpPr>
        <p:spPr>
          <a:xfrm>
            <a:off x="0" y="1"/>
            <a:ext cx="4718714" cy="3823485"/>
          </a:xfrm>
          <a:custGeom>
            <a:rect b="b" l="l" r="r" t="t"/>
            <a:pathLst>
              <a:path extrusionOk="0" h="5753325" w="6443456">
                <a:moveTo>
                  <a:pt x="0" y="0"/>
                </a:moveTo>
                <a:lnTo>
                  <a:pt x="6438980" y="0"/>
                </a:lnTo>
                <a:cubicBezTo>
                  <a:pt x="6439002" y="49"/>
                  <a:pt x="6439025" y="98"/>
                  <a:pt x="6439047" y="147"/>
                </a:cubicBezTo>
                <a:lnTo>
                  <a:pt x="6443456" y="130105"/>
                </a:lnTo>
                <a:cubicBezTo>
                  <a:pt x="6430828" y="154008"/>
                  <a:pt x="6411458" y="168030"/>
                  <a:pt x="6422751" y="174163"/>
                </a:cubicBezTo>
                <a:cubicBezTo>
                  <a:pt x="6418487" y="214830"/>
                  <a:pt x="6390727" y="235497"/>
                  <a:pt x="6396598" y="274847"/>
                </a:cubicBezTo>
                <a:cubicBezTo>
                  <a:pt x="6403386" y="335822"/>
                  <a:pt x="6333127" y="414969"/>
                  <a:pt x="6337615" y="471794"/>
                </a:cubicBezTo>
                <a:cubicBezTo>
                  <a:pt x="6324407" y="534783"/>
                  <a:pt x="6296331" y="556933"/>
                  <a:pt x="6304423" y="582623"/>
                </a:cubicBezTo>
                <a:cubicBezTo>
                  <a:pt x="6293676" y="611941"/>
                  <a:pt x="6296956" y="631352"/>
                  <a:pt x="6303977" y="664291"/>
                </a:cubicBezTo>
                <a:cubicBezTo>
                  <a:pt x="6302444" y="677879"/>
                  <a:pt x="6301462" y="685268"/>
                  <a:pt x="6299372" y="697330"/>
                </a:cubicBezTo>
                <a:cubicBezTo>
                  <a:pt x="6314387" y="714913"/>
                  <a:pt x="6313827" y="721408"/>
                  <a:pt x="6309888" y="754001"/>
                </a:cubicBezTo>
                <a:cubicBezTo>
                  <a:pt x="6306930" y="769492"/>
                  <a:pt x="6343751" y="814234"/>
                  <a:pt x="6339879" y="811136"/>
                </a:cubicBezTo>
                <a:lnTo>
                  <a:pt x="6330065" y="893399"/>
                </a:lnTo>
                <a:cubicBezTo>
                  <a:pt x="6341065" y="929331"/>
                  <a:pt x="6340586" y="969703"/>
                  <a:pt x="6328618" y="1009766"/>
                </a:cubicBezTo>
                <a:cubicBezTo>
                  <a:pt x="6286987" y="1110847"/>
                  <a:pt x="6336677" y="1067927"/>
                  <a:pt x="6320797" y="1146964"/>
                </a:cubicBezTo>
                <a:cubicBezTo>
                  <a:pt x="6308238" y="1199586"/>
                  <a:pt x="6355190" y="1221191"/>
                  <a:pt x="6334400" y="1280757"/>
                </a:cubicBezTo>
                <a:lnTo>
                  <a:pt x="6356023" y="1356227"/>
                </a:lnTo>
                <a:cubicBezTo>
                  <a:pt x="6356068" y="1358140"/>
                  <a:pt x="6356112" y="1360054"/>
                  <a:pt x="6356157" y="1361967"/>
                </a:cubicBezTo>
                <a:cubicBezTo>
                  <a:pt x="6355533" y="1373512"/>
                  <a:pt x="6353847" y="1384370"/>
                  <a:pt x="6350613" y="1393569"/>
                </a:cubicBezTo>
                <a:cubicBezTo>
                  <a:pt x="6364468" y="1383914"/>
                  <a:pt x="6345614" y="1435855"/>
                  <a:pt x="6357062" y="1444071"/>
                </a:cubicBezTo>
                <a:cubicBezTo>
                  <a:pt x="6366618" y="1448518"/>
                  <a:pt x="6363125" y="1465312"/>
                  <a:pt x="6364832" y="1478763"/>
                </a:cubicBezTo>
                <a:cubicBezTo>
                  <a:pt x="6367033" y="1481449"/>
                  <a:pt x="6368644" y="1487606"/>
                  <a:pt x="6369745" y="1495680"/>
                </a:cubicBezTo>
                <a:cubicBezTo>
                  <a:pt x="6370129" y="1501564"/>
                  <a:pt x="6370514" y="1507447"/>
                  <a:pt x="6370898" y="1513331"/>
                </a:cubicBezTo>
                <a:lnTo>
                  <a:pt x="6339773" y="1527414"/>
                </a:lnTo>
                <a:cubicBezTo>
                  <a:pt x="6334226" y="1566662"/>
                  <a:pt x="6321052" y="1604564"/>
                  <a:pt x="6321854" y="1635366"/>
                </a:cubicBezTo>
                <a:cubicBezTo>
                  <a:pt x="6320655" y="1701187"/>
                  <a:pt x="6292278" y="1721205"/>
                  <a:pt x="6299489" y="1784860"/>
                </a:cubicBezTo>
                <a:cubicBezTo>
                  <a:pt x="6294212" y="1831400"/>
                  <a:pt x="6277478" y="1829559"/>
                  <a:pt x="6267878" y="1858572"/>
                </a:cubicBezTo>
                <a:lnTo>
                  <a:pt x="6251146" y="1926167"/>
                </a:lnTo>
                <a:lnTo>
                  <a:pt x="6210686" y="2014834"/>
                </a:lnTo>
                <a:lnTo>
                  <a:pt x="6106652" y="2150572"/>
                </a:lnTo>
                <a:lnTo>
                  <a:pt x="6097813" y="2172208"/>
                </a:lnTo>
                <a:lnTo>
                  <a:pt x="6095990" y="2181185"/>
                </a:lnTo>
                <a:cubicBezTo>
                  <a:pt x="6094176" y="2187056"/>
                  <a:pt x="6092249" y="2190556"/>
                  <a:pt x="6090126" y="2192533"/>
                </a:cubicBezTo>
                <a:lnTo>
                  <a:pt x="6089503" y="2192543"/>
                </a:lnTo>
                <a:lnTo>
                  <a:pt x="6084946" y="2203694"/>
                </a:lnTo>
                <a:cubicBezTo>
                  <a:pt x="6068006" y="2222414"/>
                  <a:pt x="6006445" y="2274546"/>
                  <a:pt x="5987861" y="2304868"/>
                </a:cubicBezTo>
                <a:lnTo>
                  <a:pt x="5973439" y="2385635"/>
                </a:lnTo>
                <a:lnTo>
                  <a:pt x="5916727" y="2458777"/>
                </a:lnTo>
                <a:cubicBezTo>
                  <a:pt x="5897241" y="2491718"/>
                  <a:pt x="5869630" y="2534165"/>
                  <a:pt x="5856524" y="2583281"/>
                </a:cubicBezTo>
                <a:cubicBezTo>
                  <a:pt x="5857506" y="2592319"/>
                  <a:pt x="5833326" y="2744711"/>
                  <a:pt x="5838091" y="2753474"/>
                </a:cubicBezTo>
                <a:cubicBezTo>
                  <a:pt x="5785248" y="2871502"/>
                  <a:pt x="5778642" y="2803565"/>
                  <a:pt x="5744296" y="2893276"/>
                </a:cubicBezTo>
                <a:cubicBezTo>
                  <a:pt x="5695297" y="2988328"/>
                  <a:pt x="5724634" y="2958553"/>
                  <a:pt x="5682522" y="3044368"/>
                </a:cubicBezTo>
                <a:cubicBezTo>
                  <a:pt x="5632185" y="3125072"/>
                  <a:pt x="5597317" y="3217236"/>
                  <a:pt x="5557886" y="3304853"/>
                </a:cubicBezTo>
                <a:cubicBezTo>
                  <a:pt x="5482395" y="3325072"/>
                  <a:pt x="5519234" y="3371478"/>
                  <a:pt x="5483942" y="3416604"/>
                </a:cubicBezTo>
                <a:cubicBezTo>
                  <a:pt x="5462927" y="3437263"/>
                  <a:pt x="5484515" y="3475608"/>
                  <a:pt x="5461007" y="3503742"/>
                </a:cubicBezTo>
                <a:cubicBezTo>
                  <a:pt x="5452964" y="3510933"/>
                  <a:pt x="5447709" y="3554203"/>
                  <a:pt x="5437889" y="3559927"/>
                </a:cubicBezTo>
                <a:lnTo>
                  <a:pt x="5432770" y="3562948"/>
                </a:lnTo>
                <a:lnTo>
                  <a:pt x="5406795" y="3578594"/>
                </a:lnTo>
                <a:lnTo>
                  <a:pt x="5381495" y="3599883"/>
                </a:lnTo>
                <a:cubicBezTo>
                  <a:pt x="5373777" y="3608845"/>
                  <a:pt x="5367528" y="3619642"/>
                  <a:pt x="5363689" y="3633299"/>
                </a:cubicBezTo>
                <a:cubicBezTo>
                  <a:pt x="5370837" y="3689178"/>
                  <a:pt x="5280250" y="3728687"/>
                  <a:pt x="5291870" y="3799039"/>
                </a:cubicBezTo>
                <a:cubicBezTo>
                  <a:pt x="5291660" y="3823262"/>
                  <a:pt x="5263601" y="3888134"/>
                  <a:pt x="5241600" y="3894238"/>
                </a:cubicBezTo>
                <a:cubicBezTo>
                  <a:pt x="5232312" y="3906493"/>
                  <a:pt x="5231731" y="3924583"/>
                  <a:pt x="5211041" y="3924184"/>
                </a:cubicBezTo>
                <a:cubicBezTo>
                  <a:pt x="5184976" y="3926521"/>
                  <a:pt x="5198956" y="3986438"/>
                  <a:pt x="5176073" y="3970179"/>
                </a:cubicBezTo>
                <a:lnTo>
                  <a:pt x="5172826" y="3991773"/>
                </a:lnTo>
                <a:lnTo>
                  <a:pt x="5157053" y="3997708"/>
                </a:lnTo>
                <a:cubicBezTo>
                  <a:pt x="5140589" y="4003541"/>
                  <a:pt x="5128715" y="4008828"/>
                  <a:pt x="5127922" y="4022660"/>
                </a:cubicBezTo>
                <a:cubicBezTo>
                  <a:pt x="5105225" y="4035701"/>
                  <a:pt x="5043623" y="4065128"/>
                  <a:pt x="5020872" y="4075951"/>
                </a:cubicBezTo>
                <a:cubicBezTo>
                  <a:pt x="5006705" y="4069570"/>
                  <a:pt x="5001251" y="4081880"/>
                  <a:pt x="4991410" y="4087598"/>
                </a:cubicBezTo>
                <a:cubicBezTo>
                  <a:pt x="4974522" y="4085320"/>
                  <a:pt x="4937025" y="4121806"/>
                  <a:pt x="4930112" y="4138459"/>
                </a:cubicBezTo>
                <a:cubicBezTo>
                  <a:pt x="4918473" y="4190437"/>
                  <a:pt x="4844909" y="4190974"/>
                  <a:pt x="4834224" y="4231643"/>
                </a:cubicBezTo>
                <a:cubicBezTo>
                  <a:pt x="4827758" y="4239937"/>
                  <a:pt x="4820427" y="4245543"/>
                  <a:pt x="4812599" y="4249449"/>
                </a:cubicBezTo>
                <a:lnTo>
                  <a:pt x="4789188" y="4256678"/>
                </a:lnTo>
                <a:lnTo>
                  <a:pt x="4779554" y="4251313"/>
                </a:lnTo>
                <a:lnTo>
                  <a:pt x="4766885" y="4259812"/>
                </a:lnTo>
                <a:lnTo>
                  <a:pt x="4762510" y="4260383"/>
                </a:lnTo>
                <a:cubicBezTo>
                  <a:pt x="4754131" y="4261437"/>
                  <a:pt x="4745977" y="4262766"/>
                  <a:pt x="4738416" y="4265355"/>
                </a:cubicBezTo>
                <a:cubicBezTo>
                  <a:pt x="4764694" y="4302719"/>
                  <a:pt x="4678447" y="4293536"/>
                  <a:pt x="4712007" y="4317892"/>
                </a:cubicBezTo>
                <a:cubicBezTo>
                  <a:pt x="4675039" y="4338619"/>
                  <a:pt x="4716682" y="4356361"/>
                  <a:pt x="4658930" y="4348041"/>
                </a:cubicBezTo>
                <a:cubicBezTo>
                  <a:pt x="4614182" y="4379702"/>
                  <a:pt x="4505053" y="4447283"/>
                  <a:pt x="4443526" y="4507851"/>
                </a:cubicBezTo>
                <a:cubicBezTo>
                  <a:pt x="4410144" y="4540439"/>
                  <a:pt x="4338540" y="4659677"/>
                  <a:pt x="4289766" y="4711450"/>
                </a:cubicBezTo>
                <a:cubicBezTo>
                  <a:pt x="4238344" y="4747694"/>
                  <a:pt x="4215457" y="4807131"/>
                  <a:pt x="4150870" y="4818480"/>
                </a:cubicBezTo>
                <a:cubicBezTo>
                  <a:pt x="4103683" y="4855538"/>
                  <a:pt x="4148748" y="4891762"/>
                  <a:pt x="4006639" y="4933815"/>
                </a:cubicBezTo>
                <a:cubicBezTo>
                  <a:pt x="3736045" y="4990755"/>
                  <a:pt x="3474704" y="5040115"/>
                  <a:pt x="3298210" y="5070790"/>
                </a:cubicBezTo>
                <a:cubicBezTo>
                  <a:pt x="3121717" y="5101466"/>
                  <a:pt x="3041810" y="5115566"/>
                  <a:pt x="2947678" y="5117869"/>
                </a:cubicBezTo>
                <a:cubicBezTo>
                  <a:pt x="2853544" y="5120174"/>
                  <a:pt x="2858560" y="5135060"/>
                  <a:pt x="2822169" y="5129396"/>
                </a:cubicBezTo>
                <a:lnTo>
                  <a:pt x="2538773" y="5313397"/>
                </a:lnTo>
                <a:cubicBezTo>
                  <a:pt x="2405817" y="5334661"/>
                  <a:pt x="2144167" y="5431620"/>
                  <a:pt x="2014500" y="5519744"/>
                </a:cubicBezTo>
                <a:cubicBezTo>
                  <a:pt x="1982084" y="5541774"/>
                  <a:pt x="1956346" y="5565847"/>
                  <a:pt x="1934391" y="5591335"/>
                </a:cubicBezTo>
                <a:lnTo>
                  <a:pt x="1892550" y="5649708"/>
                </a:lnTo>
                <a:lnTo>
                  <a:pt x="1854769" y="5647691"/>
                </a:lnTo>
                <a:cubicBezTo>
                  <a:pt x="1838936" y="5647705"/>
                  <a:pt x="1823701" y="5648312"/>
                  <a:pt x="1809461" y="5648628"/>
                </a:cubicBezTo>
                <a:cubicBezTo>
                  <a:pt x="1834147" y="5698228"/>
                  <a:pt x="1737274" y="5633540"/>
                  <a:pt x="1745150" y="5693879"/>
                </a:cubicBezTo>
                <a:cubicBezTo>
                  <a:pt x="1734532" y="5692199"/>
                  <a:pt x="1724002" y="5688669"/>
                  <a:pt x="1713375" y="5684672"/>
                </a:cubicBezTo>
                <a:lnTo>
                  <a:pt x="1707808" y="5682611"/>
                </a:lnTo>
                <a:lnTo>
                  <a:pt x="1679313" y="5672360"/>
                </a:lnTo>
                <a:lnTo>
                  <a:pt x="1646933" y="5666227"/>
                </a:lnTo>
                <a:cubicBezTo>
                  <a:pt x="1635170" y="5665926"/>
                  <a:pt x="1622939" y="5667937"/>
                  <a:pt x="1610055" y="5673643"/>
                </a:cubicBezTo>
                <a:cubicBezTo>
                  <a:pt x="1571890" y="5714775"/>
                  <a:pt x="1484024" y="5669440"/>
                  <a:pt x="1437641" y="5723266"/>
                </a:cubicBezTo>
                <a:cubicBezTo>
                  <a:pt x="1418992" y="5738521"/>
                  <a:pt x="1351540" y="5757985"/>
                  <a:pt x="1332869" y="5744752"/>
                </a:cubicBezTo>
                <a:cubicBezTo>
                  <a:pt x="1317589" y="5745326"/>
                  <a:pt x="1303391" y="5756388"/>
                  <a:pt x="1290525" y="5740036"/>
                </a:cubicBezTo>
                <a:cubicBezTo>
                  <a:pt x="1272146" y="5721242"/>
                  <a:pt x="1235243" y="5770261"/>
                  <a:pt x="1233107" y="5742106"/>
                </a:cubicBezTo>
                <a:lnTo>
                  <a:pt x="1214532" y="5753325"/>
                </a:lnTo>
                <a:lnTo>
                  <a:pt x="1199955" y="5744831"/>
                </a:lnTo>
                <a:cubicBezTo>
                  <a:pt x="1185016" y="5735734"/>
                  <a:pt x="1173414" y="5729861"/>
                  <a:pt x="1162337" y="5738048"/>
                </a:cubicBezTo>
                <a:cubicBezTo>
                  <a:pt x="1137920" y="5728689"/>
                  <a:pt x="1076212" y="5699490"/>
                  <a:pt x="1053457" y="5688676"/>
                </a:cubicBezTo>
                <a:cubicBezTo>
                  <a:pt x="1049315" y="5673592"/>
                  <a:pt x="1036434" y="5677184"/>
                  <a:pt x="1025798" y="5673166"/>
                </a:cubicBezTo>
                <a:cubicBezTo>
                  <a:pt x="1016787" y="5658576"/>
                  <a:pt x="965030" y="5652626"/>
                  <a:pt x="947900" y="5657848"/>
                </a:cubicBezTo>
                <a:cubicBezTo>
                  <a:pt x="900757" y="5681878"/>
                  <a:pt x="853518" y="5624981"/>
                  <a:pt x="815627" y="5642557"/>
                </a:cubicBezTo>
                <a:cubicBezTo>
                  <a:pt x="805172" y="5642805"/>
                  <a:pt x="796221" y="5640669"/>
                  <a:pt x="788251" y="5637065"/>
                </a:cubicBezTo>
                <a:lnTo>
                  <a:pt x="767822" y="5623450"/>
                </a:lnTo>
                <a:lnTo>
                  <a:pt x="765791" y="5612539"/>
                </a:lnTo>
                <a:lnTo>
                  <a:pt x="751230" y="5608092"/>
                </a:lnTo>
                <a:lnTo>
                  <a:pt x="748008" y="5605052"/>
                </a:lnTo>
                <a:cubicBezTo>
                  <a:pt x="741868" y="5599203"/>
                  <a:pt x="735661" y="5593704"/>
                  <a:pt x="728871" y="5589469"/>
                </a:cubicBezTo>
                <a:cubicBezTo>
                  <a:pt x="717035" y="5633700"/>
                  <a:pt x="669153" y="5560747"/>
                  <a:pt x="671898" y="5602363"/>
                </a:cubicBezTo>
                <a:cubicBezTo>
                  <a:pt x="632522" y="5586794"/>
                  <a:pt x="645467" y="5630489"/>
                  <a:pt x="615065" y="5580257"/>
                </a:cubicBezTo>
                <a:cubicBezTo>
                  <a:pt x="562379" y="5565593"/>
                  <a:pt x="441250" y="5523701"/>
                  <a:pt x="355785" y="5514383"/>
                </a:cubicBezTo>
                <a:cubicBezTo>
                  <a:pt x="309622" y="5509152"/>
                  <a:pt x="172894" y="5529342"/>
                  <a:pt x="102269" y="5524347"/>
                </a:cubicBezTo>
                <a:cubicBezTo>
                  <a:pt x="72050" y="5515878"/>
                  <a:pt x="41939" y="5516649"/>
                  <a:pt x="13160" y="5514159"/>
                </a:cubicBezTo>
                <a:lnTo>
                  <a:pt x="0" y="5511735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4901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p37"/>
          <p:cNvSpPr txBox="1"/>
          <p:nvPr>
            <p:ph type="title"/>
          </p:nvPr>
        </p:nvSpPr>
        <p:spPr>
          <a:xfrm>
            <a:off x="628649" y="801668"/>
            <a:ext cx="3194798" cy="148881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lay"/>
              <a:buNone/>
            </a:pPr>
            <a:r>
              <a:rPr lang="en"/>
              <a:t>Training the Complete Pipeline</a:t>
            </a:r>
            <a:endParaRPr/>
          </a:p>
        </p:txBody>
      </p:sp>
      <p:sp>
        <p:nvSpPr>
          <p:cNvPr id="239" name="Google Shape;239;p37"/>
          <p:cNvSpPr/>
          <p:nvPr/>
        </p:nvSpPr>
        <p:spPr>
          <a:xfrm>
            <a:off x="682998" y="2580432"/>
            <a:ext cx="3086100" cy="2006294"/>
          </a:xfrm>
          <a:custGeom>
            <a:rect b="b" l="l" r="r" t="t"/>
            <a:pathLst>
              <a:path extrusionOk="0" h="2400300" w="2400300">
                <a:moveTo>
                  <a:pt x="0" y="0"/>
                </a:moveTo>
                <a:lnTo>
                  <a:pt x="2400300" y="0"/>
                </a:lnTo>
                <a:lnTo>
                  <a:pt x="2400300" y="2400300"/>
                </a:lnTo>
                <a:lnTo>
                  <a:pt x="0" y="24003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0800" rotWithShape="0" algn="tl" dir="3000000" dist="12700">
              <a:srgbClr val="000000">
                <a:alpha val="26666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0" name="Google Shape;240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7213" y="3133817"/>
            <a:ext cx="2877670" cy="903731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37"/>
          <p:cNvSpPr/>
          <p:nvPr/>
        </p:nvSpPr>
        <p:spPr>
          <a:xfrm>
            <a:off x="1585641" y="4380259"/>
            <a:ext cx="1280813" cy="321738"/>
          </a:xfrm>
          <a:custGeom>
            <a:rect b="b" l="l" r="r" t="t"/>
            <a:pathLst>
              <a:path extrusionOk="0" h="594531" w="2201784">
                <a:moveTo>
                  <a:pt x="13413" y="26000"/>
                </a:moveTo>
                <a:cubicBezTo>
                  <a:pt x="37534" y="24897"/>
                  <a:pt x="66194" y="1103"/>
                  <a:pt x="90315" y="0"/>
                </a:cubicBezTo>
                <a:lnTo>
                  <a:pt x="2164992" y="12386"/>
                </a:lnTo>
                <a:cubicBezTo>
                  <a:pt x="2164717" y="43049"/>
                  <a:pt x="2182593" y="78249"/>
                  <a:pt x="2182318" y="108912"/>
                </a:cubicBezTo>
                <a:cubicBezTo>
                  <a:pt x="2188231" y="177186"/>
                  <a:pt x="2189743" y="342869"/>
                  <a:pt x="2191393" y="422031"/>
                </a:cubicBezTo>
                <a:cubicBezTo>
                  <a:pt x="2193043" y="501193"/>
                  <a:pt x="2213396" y="555146"/>
                  <a:pt x="2192219" y="583886"/>
                </a:cubicBezTo>
                <a:cubicBezTo>
                  <a:pt x="2172279" y="582877"/>
                  <a:pt x="2093346" y="595483"/>
                  <a:pt x="2073406" y="594474"/>
                </a:cubicBezTo>
                <a:lnTo>
                  <a:pt x="22489" y="583886"/>
                </a:lnTo>
                <a:cubicBezTo>
                  <a:pt x="5849" y="592962"/>
                  <a:pt x="27580" y="542791"/>
                  <a:pt x="26783" y="512790"/>
                </a:cubicBezTo>
                <a:cubicBezTo>
                  <a:pt x="25986" y="482789"/>
                  <a:pt x="18464" y="450015"/>
                  <a:pt x="17708" y="403879"/>
                </a:cubicBezTo>
                <a:cubicBezTo>
                  <a:pt x="16952" y="357743"/>
                  <a:pt x="-14855" y="308787"/>
                  <a:pt x="8632" y="235975"/>
                </a:cubicBezTo>
                <a:cubicBezTo>
                  <a:pt x="7119" y="142994"/>
                  <a:pt x="-201" y="65329"/>
                  <a:pt x="13413" y="26000"/>
                </a:cubicBezTo>
                <a:close/>
              </a:path>
            </a:pathLst>
          </a:custGeom>
          <a:solidFill>
            <a:srgbClr val="D9D4D0">
              <a:alpha val="49803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37"/>
          <p:cNvSpPr txBox="1"/>
          <p:nvPr>
            <p:ph idx="1" type="body"/>
          </p:nvPr>
        </p:nvSpPr>
        <p:spPr>
          <a:xfrm>
            <a:off x="4939811" y="542365"/>
            <a:ext cx="3416837" cy="404436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-17780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b="1" lang="en" sz="1400"/>
              <a:t>Loss Function Components </a:t>
            </a:r>
            <a:endParaRPr/>
          </a:p>
          <a:p>
            <a:pPr indent="-17780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lang="en" sz="1400"/>
              <a:t>3D Point Accuracy: |x</a:t>
            </a:r>
            <a:r>
              <a:rPr i="1" lang="en" sz="1400"/>
              <a:t>j - xj|ε + |x</a:t>
            </a:r>
            <a:r>
              <a:rPr lang="en" sz="1400"/>
              <a:t>j - x̂j|ε</a:t>
            </a:r>
            <a:endParaRPr/>
          </a:p>
          <a:p>
            <a:pPr indent="-17780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lang="en" sz="1400"/>
              <a:t>Camera Pose Error: eP(P</a:t>
            </a:r>
            <a:r>
              <a:rPr i="1" lang="en" sz="1400"/>
              <a:t>i, Pi) + eP(P</a:t>
            </a:r>
            <a:r>
              <a:rPr lang="en" sz="1400"/>
              <a:t>i, P̂i)</a:t>
            </a:r>
            <a:endParaRPr/>
          </a:p>
          <a:p>
            <a:pPr indent="-17780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lang="en" sz="1400"/>
              <a:t>Track Point Confidence: log N(y*ji | yji, σji)</a:t>
            </a:r>
            <a:endParaRPr/>
          </a:p>
          <a:p>
            <a:pPr indent="-17780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b="1" lang="en" sz="1400"/>
              <a:t>Training Strategy </a:t>
            </a:r>
            <a:endParaRPr/>
          </a:p>
          <a:p>
            <a:pPr indent="-17780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lay"/>
              <a:buAutoNum type="arabicPeriod"/>
            </a:pPr>
            <a:r>
              <a:rPr b="1" lang="en" sz="1400"/>
              <a:t>Component-wise Training</a:t>
            </a:r>
            <a:r>
              <a:rPr lang="en" sz="1400"/>
              <a:t> </a:t>
            </a:r>
            <a:endParaRPr/>
          </a:p>
          <a:p>
            <a:pPr indent="-215900" lvl="1" marL="55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lay"/>
              <a:buAutoNum type="arabicPeriod"/>
            </a:pPr>
            <a:r>
              <a:rPr lang="en" sz="1400"/>
              <a:t>Separate training of tracker</a:t>
            </a:r>
            <a:endParaRPr/>
          </a:p>
          <a:p>
            <a:pPr indent="-215900" lvl="1" marL="55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lay"/>
              <a:buAutoNum type="arabicPeriod"/>
            </a:pPr>
            <a:r>
              <a:rPr lang="en" sz="1400"/>
              <a:t>Gradually add camera initializer and triangulator</a:t>
            </a:r>
            <a:endParaRPr/>
          </a:p>
          <a:p>
            <a:pPr indent="-17780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lay"/>
              <a:buAutoNum type="arabicPeriod"/>
            </a:pPr>
            <a:r>
              <a:rPr b="1" lang="en" sz="1400"/>
              <a:t>End-to-End Joint Fine-Tuning</a:t>
            </a:r>
            <a:r>
              <a:rPr lang="en" sz="1400"/>
              <a:t> </a:t>
            </a:r>
            <a:endParaRPr/>
          </a:p>
          <a:p>
            <a:pPr indent="-215900" lvl="1" marL="55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lay"/>
              <a:buAutoNum type="arabicPeriod"/>
            </a:pPr>
            <a:r>
              <a:rPr lang="en" sz="1400"/>
              <a:t>Combine all components</a:t>
            </a:r>
            <a:endParaRPr/>
          </a:p>
          <a:p>
            <a:pPr indent="-215900" lvl="1" marL="55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lay"/>
              <a:buAutoNum type="arabicPeriod"/>
            </a:pPr>
            <a:r>
              <a:rPr lang="en" sz="1400"/>
              <a:t>Enable mutual learning</a:t>
            </a:r>
            <a:endParaRPr/>
          </a:p>
          <a:p>
            <a:pPr indent="-215900" lvl="1" marL="55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lay"/>
              <a:buAutoNum type="arabicPeriod"/>
            </a:pPr>
            <a:r>
              <a:rPr lang="en" sz="1400"/>
              <a:t>Improve overall reconstruction performance</a:t>
            </a:r>
            <a:endParaRPr/>
          </a:p>
          <a:p>
            <a:pPr indent="-8890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8"/>
          <p:cNvSpPr txBox="1"/>
          <p:nvPr>
            <p:ph type="title"/>
          </p:nvPr>
        </p:nvSpPr>
        <p:spPr>
          <a:xfrm>
            <a:off x="304175" y="81575"/>
            <a:ext cx="7886700" cy="5775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Times New Roman"/>
                <a:ea typeface="Times New Roman"/>
                <a:cs typeface="Times New Roman"/>
                <a:sym typeface="Times New Roman"/>
              </a:rPr>
              <a:t>Datasets and Setup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8" name="Google Shape;248;p38"/>
          <p:cNvSpPr txBox="1"/>
          <p:nvPr>
            <p:ph idx="1" type="body"/>
          </p:nvPr>
        </p:nvSpPr>
        <p:spPr>
          <a:xfrm>
            <a:off x="150075" y="941525"/>
            <a:ext cx="2878500" cy="41667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 lnSpcReduction="10000"/>
          </a:bodyPr>
          <a:lstStyle/>
          <a:p>
            <a:pPr indent="0" lvl="0" marL="457200" rtl="0" algn="l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en" sz="1900">
                <a:latin typeface="Times New Roman"/>
                <a:ea typeface="Times New Roman"/>
                <a:cs typeface="Times New Roman"/>
                <a:sym typeface="Times New Roman"/>
              </a:rPr>
              <a:t>CO3DV2</a:t>
            </a:r>
            <a:br>
              <a:rPr b="1" lang="en" sz="2000">
                <a:latin typeface="Times New Roman"/>
                <a:ea typeface="Times New Roman"/>
                <a:cs typeface="Times New Roman"/>
                <a:sym typeface="Times New Roman"/>
              </a:rPr>
            </a:br>
            <a:endParaRPr b="1"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None/>
            </a:pPr>
            <a:br>
              <a:rPr lang="en" sz="2000"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200"/>
              <a:buFont typeface="Times New Roman"/>
              <a:buChar char="●"/>
            </a:pPr>
            <a:r>
              <a:rPr lang="en" sz="1900">
                <a:latin typeface="Times New Roman"/>
                <a:ea typeface="Times New Roman"/>
                <a:cs typeface="Times New Roman"/>
                <a:sym typeface="Times New Roman"/>
              </a:rPr>
              <a:t>Type: Object videos</a:t>
            </a:r>
            <a:br>
              <a:rPr lang="en" sz="1900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 sz="1900">
                <a:latin typeface="Times New Roman"/>
                <a:ea typeface="Times New Roman"/>
                <a:cs typeface="Times New Roman"/>
                <a:sym typeface="Times New Roman"/>
              </a:rPr>
              <a:t>Object shown in many angles.</a:t>
            </a:r>
            <a:endParaRPr sz="1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●"/>
            </a:pPr>
            <a:r>
              <a:rPr lang="en" sz="1900">
                <a:latin typeface="Times New Roman"/>
                <a:ea typeface="Times New Roman"/>
                <a:cs typeface="Times New Roman"/>
                <a:sym typeface="Times New Roman"/>
              </a:rPr>
              <a:t>Wide baselines, 51 Object categories </a:t>
            </a:r>
            <a:r>
              <a:rPr lang="en" sz="1900">
                <a:latin typeface="Times New Roman"/>
                <a:ea typeface="Times New Roman"/>
                <a:cs typeface="Times New Roman"/>
                <a:sym typeface="Times New Roman"/>
              </a:rPr>
              <a:t>from MS COCO</a:t>
            </a:r>
            <a:endParaRPr sz="19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9" name="Google Shape;249;p38"/>
          <p:cNvSpPr txBox="1"/>
          <p:nvPr/>
        </p:nvSpPr>
        <p:spPr>
          <a:xfrm>
            <a:off x="2903775" y="764775"/>
            <a:ext cx="2938800" cy="43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IMC Phototourism</a:t>
            </a:r>
            <a:endParaRPr b="1" sz="1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845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Char char="●"/>
            </a:pPr>
            <a:r>
              <a:rPr lang="en" sz="1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Camera Pose Estimation</a:t>
            </a:r>
            <a:endParaRPr sz="1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84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Char char="●"/>
            </a:pPr>
            <a:r>
              <a:rPr lang="en" sz="1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Landmarks, overlapping views</a:t>
            </a:r>
            <a:endParaRPr sz="1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0" name="Google Shape;250;p38"/>
          <p:cNvSpPr txBox="1"/>
          <p:nvPr/>
        </p:nvSpPr>
        <p:spPr>
          <a:xfrm>
            <a:off x="5678625" y="541125"/>
            <a:ext cx="3091800" cy="44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25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ETH3D(</a:t>
            </a:r>
            <a:r>
              <a:rPr b="1" lang="en" sz="2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3D Triangulation)</a:t>
            </a:r>
            <a:endParaRPr b="1" sz="2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3849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9112"/>
              <a:buFont typeface="Times New Roman"/>
              <a:buChar char="●"/>
            </a:pPr>
            <a:r>
              <a:rPr lang="en" sz="2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Indoor and Outdoor scenes</a:t>
            </a:r>
            <a:endParaRPr sz="2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3849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9112"/>
              <a:buFont typeface="Times New Roman"/>
              <a:buChar char="●"/>
            </a:pPr>
            <a:r>
              <a:rPr lang="en" sz="2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Accurate laser - scanned </a:t>
            </a:r>
            <a:r>
              <a:rPr lang="en" sz="2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point</a:t>
            </a:r>
            <a:r>
              <a:rPr lang="en" sz="2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clouds for geometry benching</a:t>
            </a:r>
            <a:endParaRPr sz="2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51" name="Google Shape;251;p38" title="Screenshot 2025-04-16 at 9.47.01 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34725" y="1428100"/>
            <a:ext cx="2331400" cy="187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2275" y="1428100"/>
            <a:ext cx="2434124" cy="1808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38" title="ChatGPT Image Apr 16, 2025, 12_46_34 PM.png"/>
          <p:cNvPicPr preferRelativeResize="0"/>
          <p:nvPr/>
        </p:nvPicPr>
        <p:blipFill rotWithShape="1">
          <a:blip r:embed="rId5">
            <a:alphaModFix/>
          </a:blip>
          <a:srcRect b="3044" l="0" r="5096" t="0"/>
          <a:stretch/>
        </p:blipFill>
        <p:spPr>
          <a:xfrm>
            <a:off x="5939950" y="1428100"/>
            <a:ext cx="2789076" cy="180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9"/>
          <p:cNvSpPr txBox="1"/>
          <p:nvPr>
            <p:ph type="title"/>
          </p:nvPr>
        </p:nvSpPr>
        <p:spPr>
          <a:xfrm>
            <a:off x="466400" y="2749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Times New Roman"/>
                <a:ea typeface="Times New Roman"/>
                <a:cs typeface="Times New Roman"/>
                <a:sym typeface="Times New Roman"/>
              </a:rPr>
              <a:t>Training pipeline and loss function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9" name="Google Shape;259;p39"/>
          <p:cNvSpPr/>
          <p:nvPr/>
        </p:nvSpPr>
        <p:spPr>
          <a:xfrm>
            <a:off x="741575" y="1111550"/>
            <a:ext cx="1465500" cy="576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chemeClr val="lt2"/>
                </a:highlight>
              </a:rPr>
              <a:t>Tracker training</a:t>
            </a:r>
            <a:endParaRPr>
              <a:solidFill>
                <a:schemeClr val="dk1"/>
              </a:solidFill>
              <a:highlight>
                <a:schemeClr val="lt2"/>
              </a:highlight>
            </a:endParaRPr>
          </a:p>
        </p:txBody>
      </p:sp>
      <p:sp>
        <p:nvSpPr>
          <p:cNvPr id="260" name="Google Shape;260;p39"/>
          <p:cNvSpPr/>
          <p:nvPr/>
        </p:nvSpPr>
        <p:spPr>
          <a:xfrm>
            <a:off x="714425" y="2163063"/>
            <a:ext cx="1465500" cy="576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Camera I</a:t>
            </a:r>
            <a:r>
              <a:rPr lang="en"/>
              <a:t>nitializer</a:t>
            </a:r>
            <a:r>
              <a:rPr lang="en"/>
              <a:t> training</a:t>
            </a:r>
            <a:endParaRPr/>
          </a:p>
        </p:txBody>
      </p:sp>
      <p:sp>
        <p:nvSpPr>
          <p:cNvPr id="261" name="Google Shape;261;p39"/>
          <p:cNvSpPr/>
          <p:nvPr/>
        </p:nvSpPr>
        <p:spPr>
          <a:xfrm>
            <a:off x="714425" y="3087713"/>
            <a:ext cx="1465500" cy="576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</a:t>
            </a:r>
            <a:r>
              <a:rPr lang="en"/>
              <a:t>riangulator</a:t>
            </a:r>
            <a:endParaRPr/>
          </a:p>
        </p:txBody>
      </p:sp>
      <p:sp>
        <p:nvSpPr>
          <p:cNvPr id="262" name="Google Shape;262;p39"/>
          <p:cNvSpPr/>
          <p:nvPr/>
        </p:nvSpPr>
        <p:spPr>
          <a:xfrm>
            <a:off x="714425" y="4012375"/>
            <a:ext cx="1519800" cy="576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End to end joint Training</a:t>
            </a:r>
            <a:endParaRPr/>
          </a:p>
        </p:txBody>
      </p:sp>
      <p:sp>
        <p:nvSpPr>
          <p:cNvPr id="263" name="Google Shape;263;p39"/>
          <p:cNvSpPr txBox="1"/>
          <p:nvPr/>
        </p:nvSpPr>
        <p:spPr>
          <a:xfrm>
            <a:off x="3535150" y="2209225"/>
            <a:ext cx="34611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</a:endParaRPr>
          </a:p>
        </p:txBody>
      </p:sp>
      <p:sp>
        <p:nvSpPr>
          <p:cNvPr id="264" name="Google Shape;264;p39"/>
          <p:cNvSpPr/>
          <p:nvPr/>
        </p:nvSpPr>
        <p:spPr>
          <a:xfrm rot="5397669">
            <a:off x="1253180" y="1782437"/>
            <a:ext cx="442500" cy="279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39"/>
          <p:cNvSpPr/>
          <p:nvPr/>
        </p:nvSpPr>
        <p:spPr>
          <a:xfrm rot="5396971">
            <a:off x="1304169" y="2770278"/>
            <a:ext cx="340500" cy="279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39"/>
          <p:cNvSpPr/>
          <p:nvPr/>
        </p:nvSpPr>
        <p:spPr>
          <a:xfrm rot="5397079">
            <a:off x="1270635" y="3701227"/>
            <a:ext cx="353100" cy="279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267" name="Google Shape;267;p39"/>
          <p:cNvGraphicFramePr/>
          <p:nvPr/>
        </p:nvGraphicFramePr>
        <p:xfrm>
          <a:off x="2688975" y="11115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{080BD4DC-18E0-458A-866E-D2BD0EC58FB4}</a:tableStyleId>
              </a:tblPr>
              <a:tblGrid>
                <a:gridCol w="1950325"/>
                <a:gridCol w="1950325"/>
                <a:gridCol w="1950325"/>
              </a:tblGrid>
              <a:tr h="423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Module</a:t>
                      </a:r>
                      <a:endParaRPr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Loss Function </a:t>
                      </a:r>
                      <a:endParaRPr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Purpose</a:t>
                      </a:r>
                      <a:endParaRPr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</a:tr>
              <a:tr h="11074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Tracking loss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Point Location(𝑦ᵢʲ), Visibility(𝑣ᵢʲ), inverse invariance(σᵢʲ)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Penalize inaccurate 2D point Tracking with uncertainty-aware weighting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</a:tr>
              <a:tr h="11074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Camera Pose Loss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Rotation translation errors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Penalize camera pose deviation(b/w predicted &amp; groundtruth)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</a:tr>
              <a:tr h="11074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Triangulation Loss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Reprojection error + epipolar constraint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Ensure 3D points when projected into images, match the 2D points.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0"/>
          <p:cNvSpPr txBox="1"/>
          <p:nvPr>
            <p:ph type="title"/>
          </p:nvPr>
        </p:nvSpPr>
        <p:spPr>
          <a:xfrm>
            <a:off x="260375" y="202300"/>
            <a:ext cx="7787400" cy="666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200">
                <a:latin typeface="Times New Roman"/>
                <a:ea typeface="Times New Roman"/>
                <a:cs typeface="Times New Roman"/>
                <a:sym typeface="Times New Roman"/>
              </a:rPr>
              <a:t>Camera Pose Estimation (CO3DV2 + IMC)</a:t>
            </a:r>
            <a:endParaRPr b="1" sz="3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pic>
        <p:nvPicPr>
          <p:cNvPr id="273" name="Google Shape;273;p40" title="Screenshot 2025-04-16 at 11.13.46 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8225" y="716800"/>
            <a:ext cx="7599324" cy="1486425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40"/>
          <p:cNvSpPr txBox="1"/>
          <p:nvPr/>
        </p:nvSpPr>
        <p:spPr>
          <a:xfrm>
            <a:off x="296425" y="2203225"/>
            <a:ext cx="3461100" cy="30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VGGSfM achieves state-of-the-art results</a:t>
            </a:r>
            <a:r>
              <a:rPr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on both Co3Dv2 and IMC datasets.</a:t>
            </a:r>
            <a:br>
              <a:rPr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On </a:t>
            </a:r>
            <a:r>
              <a:rPr b="1"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Co3Dv2</a:t>
            </a:r>
            <a:r>
              <a:rPr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it surpasses RelPose++ and PoseDiffusion by </a:t>
            </a:r>
            <a:r>
              <a:rPr b="1"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+9–10%</a:t>
            </a:r>
            <a:r>
              <a:rPr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in RRE, RTE, and AUC@30°.</a:t>
            </a:r>
            <a:br>
              <a:rPr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On </a:t>
            </a:r>
            <a:r>
              <a:rPr b="1"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IMC</a:t>
            </a:r>
            <a:r>
              <a:rPr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VGGSfM delivers the </a:t>
            </a:r>
            <a:r>
              <a:rPr b="1"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best AUC@10 (73.92%)</a:t>
            </a:r>
            <a:r>
              <a:rPr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and </a:t>
            </a:r>
            <a:r>
              <a:rPr b="1"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AUC@5</a:t>
            </a:r>
            <a:r>
              <a:rPr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despite strong baselines.</a:t>
            </a:r>
            <a:br>
              <a:rPr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Performs </a:t>
            </a:r>
            <a:r>
              <a:rPr b="1"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robustly in both wide-baseline (Co3Dv2)</a:t>
            </a:r>
            <a:r>
              <a:rPr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and </a:t>
            </a:r>
            <a:r>
              <a:rPr b="1"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dense-view (IMC)</a:t>
            </a:r>
            <a:r>
              <a:rPr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scenarios.</a:t>
            </a:r>
            <a:br>
              <a:rPr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Fully differentiable pipeline enables </a:t>
            </a:r>
            <a:r>
              <a:rPr b="1"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end-to-end optimization</a:t>
            </a:r>
            <a:r>
              <a:rPr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for better generalization</a:t>
            </a:r>
            <a:endParaRPr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75" name="Google Shape;275;p40" title="Screenshot 2025-04-16 at 11.15.56 A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88375" y="2239100"/>
            <a:ext cx="3815550" cy="277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Times New Roman"/>
                <a:ea typeface="Times New Roman"/>
                <a:cs typeface="Times New Roman"/>
                <a:sym typeface="Times New Roman"/>
              </a:rPr>
              <a:t>3D Triangulation (ETH3D)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1" name="Google Shape;281;p41"/>
          <p:cNvSpPr txBox="1"/>
          <p:nvPr>
            <p:ph idx="1" type="body"/>
          </p:nvPr>
        </p:nvSpPr>
        <p:spPr>
          <a:xfrm>
            <a:off x="688725" y="1231025"/>
            <a:ext cx="3231000" cy="3880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Char char="●"/>
            </a:pPr>
            <a:r>
              <a:rPr b="1" lang="en" sz="1100">
                <a:latin typeface="Times New Roman"/>
                <a:ea typeface="Times New Roman"/>
                <a:cs typeface="Times New Roman"/>
                <a:sym typeface="Times New Roman"/>
              </a:rPr>
              <a:t>VGGSfM achieves highest accuracy</a:t>
            </a:r>
            <a:r>
              <a:rPr lang="en" sz="1100">
                <a:latin typeface="Times New Roman"/>
                <a:ea typeface="Times New Roman"/>
                <a:cs typeface="Times New Roman"/>
                <a:sym typeface="Times New Roman"/>
              </a:rPr>
              <a:t> at all thresholds (1cm, 2cm, 5cm)</a:t>
            </a:r>
            <a:br>
              <a:rPr lang="en" sz="1100"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11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>
                <a:latin typeface="Times New Roman"/>
                <a:ea typeface="Times New Roman"/>
                <a:cs typeface="Times New Roman"/>
                <a:sym typeface="Times New Roman"/>
              </a:rPr>
              <a:t>Outperforms DFSfM and PixSfM by a </a:t>
            </a:r>
            <a:r>
              <a:rPr b="1" lang="en" sz="1100">
                <a:latin typeface="Times New Roman"/>
                <a:ea typeface="Times New Roman"/>
                <a:cs typeface="Times New Roman"/>
                <a:sym typeface="Times New Roman"/>
              </a:rPr>
              <a:t>clear margin</a:t>
            </a:r>
            <a:r>
              <a:rPr lang="en" sz="1100">
                <a:latin typeface="Times New Roman"/>
                <a:ea typeface="Times New Roman"/>
                <a:cs typeface="Times New Roman"/>
                <a:sym typeface="Times New Roman"/>
              </a:rPr>
              <a:t> in completeness</a:t>
            </a:r>
            <a:br>
              <a:rPr lang="en" sz="1100"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11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en" sz="1100">
                <a:latin typeface="Times New Roman"/>
                <a:ea typeface="Times New Roman"/>
                <a:cs typeface="Times New Roman"/>
                <a:sym typeface="Times New Roman"/>
              </a:rPr>
              <a:t>Completeness @5cm: 33.96%</a:t>
            </a:r>
            <a:r>
              <a:rPr lang="en" sz="1100"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b="1" lang="en" sz="1100">
                <a:latin typeface="Times New Roman"/>
                <a:ea typeface="Times New Roman"/>
                <a:cs typeface="Times New Roman"/>
                <a:sym typeface="Times New Roman"/>
              </a:rPr>
              <a:t>Accuracy @1cm: 80.62%</a:t>
            </a:r>
            <a:br>
              <a:rPr b="1" lang="en" sz="1100">
                <a:latin typeface="Times New Roman"/>
                <a:ea typeface="Times New Roman"/>
                <a:cs typeface="Times New Roman"/>
                <a:sym typeface="Times New Roman"/>
              </a:rPr>
            </a:br>
            <a:endParaRPr b="1" sz="11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Times New Roman"/>
              <a:buChar char="●"/>
            </a:pPr>
            <a:r>
              <a:rPr lang="en" sz="1100">
                <a:latin typeface="Times New Roman"/>
                <a:ea typeface="Times New Roman"/>
                <a:cs typeface="Times New Roman"/>
                <a:sym typeface="Times New Roman"/>
              </a:rPr>
              <a:t>Consistent gains, regardless of keypoint/matching method used</a:t>
            </a:r>
            <a:br>
              <a:rPr lang="en" sz="1100"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11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>
                <a:latin typeface="Times New Roman"/>
                <a:ea typeface="Times New Roman"/>
                <a:cs typeface="Times New Roman"/>
                <a:sym typeface="Times New Roman"/>
              </a:rPr>
              <a:t>Demonstrates </a:t>
            </a:r>
            <a:r>
              <a:rPr b="1" lang="en" sz="1100">
                <a:latin typeface="Times New Roman"/>
                <a:ea typeface="Times New Roman"/>
                <a:cs typeface="Times New Roman"/>
                <a:sym typeface="Times New Roman"/>
              </a:rPr>
              <a:t>superior 3D reconstruction quality</a:t>
            </a:r>
            <a:br>
              <a:rPr b="1" lang="en" sz="1100">
                <a:latin typeface="Times New Roman"/>
                <a:ea typeface="Times New Roman"/>
                <a:cs typeface="Times New Roman"/>
                <a:sym typeface="Times New Roman"/>
              </a:rPr>
            </a:br>
            <a:endParaRPr b="1" sz="11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82" name="Google Shape;282;p41" title="Screenshot 2025-04-16 at 11.23.05 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9725" y="1205550"/>
            <a:ext cx="4806099" cy="243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Times New Roman"/>
                <a:ea typeface="Times New Roman"/>
                <a:cs typeface="Times New Roman"/>
                <a:sym typeface="Times New Roman"/>
              </a:rPr>
              <a:t>Ablation Study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8" name="Google Shape;288;p42"/>
          <p:cNvSpPr txBox="1"/>
          <p:nvPr>
            <p:ph idx="1" type="body"/>
          </p:nvPr>
        </p:nvSpPr>
        <p:spPr>
          <a:xfrm>
            <a:off x="117900" y="1381250"/>
            <a:ext cx="42885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Char char="●"/>
            </a:pPr>
            <a:r>
              <a:rPr lang="en" sz="1100">
                <a:latin typeface="Times New Roman"/>
                <a:ea typeface="Times New Roman"/>
                <a:cs typeface="Times New Roman"/>
                <a:sym typeface="Times New Roman"/>
              </a:rPr>
              <a:t>End-to-end training improves AUC@10 by </a:t>
            </a:r>
            <a:r>
              <a:rPr b="1" lang="en" sz="1100">
                <a:latin typeface="Times New Roman"/>
                <a:ea typeface="Times New Roman"/>
                <a:cs typeface="Times New Roman"/>
                <a:sym typeface="Times New Roman"/>
              </a:rPr>
              <a:t>5.5%</a:t>
            </a:r>
            <a:br>
              <a:rPr b="1" lang="en" sz="1100">
                <a:latin typeface="Times New Roman"/>
                <a:ea typeface="Times New Roman"/>
                <a:cs typeface="Times New Roman"/>
                <a:sym typeface="Times New Roman"/>
              </a:rPr>
            </a:br>
            <a:endParaRPr b="1" sz="11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Times New Roman"/>
              <a:buChar char="●"/>
            </a:pPr>
            <a:r>
              <a:rPr lang="en" sz="1100">
                <a:latin typeface="Times New Roman"/>
                <a:ea typeface="Times New Roman"/>
                <a:cs typeface="Times New Roman"/>
                <a:sym typeface="Times New Roman"/>
              </a:rPr>
              <a:t>Our camera initializer outperforms PoseDiffusion</a:t>
            </a:r>
            <a:br>
              <a:rPr lang="en" sz="1100"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11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Times New Roman"/>
              <a:buChar char="●"/>
            </a:pPr>
            <a:r>
              <a:rPr lang="en" sz="1100">
                <a:latin typeface="Times New Roman"/>
                <a:ea typeface="Times New Roman"/>
                <a:cs typeface="Times New Roman"/>
                <a:sym typeface="Times New Roman"/>
              </a:rPr>
              <a:t>Our triangulator &gt; DLT by a clear margin</a:t>
            </a:r>
            <a:br>
              <a:rPr lang="en" sz="1100"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11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Times New Roman"/>
              <a:buChar char="●"/>
            </a:pPr>
            <a:r>
              <a:rPr lang="en" sz="1100">
                <a:latin typeface="Times New Roman"/>
                <a:ea typeface="Times New Roman"/>
                <a:cs typeface="Times New Roman"/>
                <a:sym typeface="Times New Roman"/>
              </a:rPr>
              <a:t>Standard SP+SG tracks hurt performance in our pipeline</a:t>
            </a:r>
            <a:br>
              <a:rPr lang="en" sz="1100"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11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>
                <a:latin typeface="Times New Roman"/>
                <a:ea typeface="Times New Roman"/>
                <a:cs typeface="Times New Roman"/>
                <a:sym typeface="Times New Roman"/>
              </a:rPr>
              <a:t>Coarse-to-fine tracking is </a:t>
            </a:r>
            <a:r>
              <a:rPr b="1" lang="en" sz="1100">
                <a:latin typeface="Times New Roman"/>
                <a:ea typeface="Times New Roman"/>
                <a:cs typeface="Times New Roman"/>
                <a:sym typeface="Times New Roman"/>
              </a:rPr>
              <a:t>critical for sub-pixel accuracy</a:t>
            </a:r>
            <a:br>
              <a:rPr b="1" lang="en" sz="1100">
                <a:latin typeface="Times New Roman"/>
                <a:ea typeface="Times New Roman"/>
                <a:cs typeface="Times New Roman"/>
                <a:sym typeface="Times New Roman"/>
              </a:rPr>
            </a:br>
            <a:endParaRPr b="1" sz="11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89" name="Google Shape;289;p42" title="Screenshot 2025-04-16 at 11.44.39 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701" y="3395075"/>
            <a:ext cx="5322623" cy="76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42" title="Screenshot 2025-04-16 at 11.45.15 A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0925" y="1337950"/>
            <a:ext cx="4014426" cy="129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3"/>
          <p:cNvSpPr txBox="1"/>
          <p:nvPr>
            <p:ph type="title"/>
          </p:nvPr>
        </p:nvSpPr>
        <p:spPr>
          <a:xfrm>
            <a:off x="628650" y="49319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Times New Roman"/>
                <a:ea typeface="Times New Roman"/>
                <a:cs typeface="Times New Roman"/>
                <a:sym typeface="Times New Roman"/>
              </a:rPr>
              <a:t>Implementation 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6" name="Google Shape;296;p43"/>
          <p:cNvSpPr txBox="1"/>
          <p:nvPr>
            <p:ph idx="1" type="body"/>
          </p:nvPr>
        </p:nvSpPr>
        <p:spPr>
          <a:xfrm>
            <a:off x="244075" y="1074800"/>
            <a:ext cx="6718500" cy="4036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770"/>
              <a:buFont typeface="Arial"/>
              <a:buNone/>
            </a:pPr>
            <a:r>
              <a:rPr b="1" lang="en" sz="1170">
                <a:latin typeface="Times New Roman"/>
                <a:ea typeface="Times New Roman"/>
                <a:cs typeface="Times New Roman"/>
                <a:sym typeface="Times New Roman"/>
              </a:rPr>
              <a:t>Training Pipeline Highlights</a:t>
            </a:r>
            <a:endParaRPr b="1" sz="117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2895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170"/>
              <a:buChar char="●"/>
            </a:pPr>
            <a:r>
              <a:rPr lang="en" sz="1170">
                <a:latin typeface="Times New Roman"/>
                <a:ea typeface="Times New Roman"/>
                <a:cs typeface="Times New Roman"/>
                <a:sym typeface="Times New Roman"/>
              </a:rPr>
              <a:t>Pretrained on </a:t>
            </a:r>
            <a:r>
              <a:rPr b="1" lang="en" sz="1170">
                <a:latin typeface="Times New Roman"/>
                <a:ea typeface="Times New Roman"/>
                <a:cs typeface="Times New Roman"/>
                <a:sym typeface="Times New Roman"/>
              </a:rPr>
              <a:t>Kubric</a:t>
            </a:r>
            <a:r>
              <a:rPr lang="en" sz="1170">
                <a:latin typeface="Times New Roman"/>
                <a:ea typeface="Times New Roman"/>
                <a:cs typeface="Times New Roman"/>
                <a:sym typeface="Times New Roman"/>
              </a:rPr>
              <a:t>, fine-tuned on </a:t>
            </a:r>
            <a:r>
              <a:rPr b="1" lang="en" sz="1170">
                <a:latin typeface="Times New Roman"/>
                <a:ea typeface="Times New Roman"/>
                <a:cs typeface="Times New Roman"/>
                <a:sym typeface="Times New Roman"/>
              </a:rPr>
              <a:t>Co3D / MegaDepth</a:t>
            </a:r>
            <a:br>
              <a:rPr b="1" lang="en" sz="1170">
                <a:latin typeface="Times New Roman"/>
                <a:ea typeface="Times New Roman"/>
                <a:cs typeface="Times New Roman"/>
                <a:sym typeface="Times New Roman"/>
              </a:rPr>
            </a:br>
            <a:endParaRPr b="1" sz="117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2895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70"/>
              <a:buFont typeface="Times New Roman"/>
              <a:buChar char="●"/>
            </a:pPr>
            <a:r>
              <a:rPr lang="en" sz="1170">
                <a:latin typeface="Times New Roman"/>
                <a:ea typeface="Times New Roman"/>
                <a:cs typeface="Times New Roman"/>
                <a:sym typeface="Times New Roman"/>
              </a:rPr>
              <a:t>Trained in 3 phases: Tracker → Initializer + Triangulator → End-to-end</a:t>
            </a:r>
            <a:br>
              <a:rPr lang="en" sz="1170"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117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2895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70"/>
              <a:buFont typeface="Times New Roman"/>
              <a:buChar char="●"/>
            </a:pPr>
            <a:r>
              <a:rPr lang="en" sz="1170">
                <a:latin typeface="Times New Roman"/>
                <a:ea typeface="Times New Roman"/>
                <a:cs typeface="Times New Roman"/>
                <a:sym typeface="Times New Roman"/>
              </a:rPr>
              <a:t>Trained using 32×A100 GPUs, joint phase took ~1 day</a:t>
            </a:r>
            <a:br>
              <a:rPr lang="en" sz="1170"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117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2895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70"/>
              <a:buChar char="●"/>
            </a:pPr>
            <a:r>
              <a:rPr lang="en" sz="1170">
                <a:latin typeface="Times New Roman"/>
                <a:ea typeface="Times New Roman"/>
                <a:cs typeface="Times New Roman"/>
                <a:sym typeface="Times New Roman"/>
              </a:rPr>
              <a:t>Optimizer: </a:t>
            </a:r>
            <a:r>
              <a:rPr b="1" lang="en" sz="1170">
                <a:latin typeface="Times New Roman"/>
                <a:ea typeface="Times New Roman"/>
                <a:cs typeface="Times New Roman"/>
                <a:sym typeface="Times New Roman"/>
              </a:rPr>
              <a:t>AdamW</a:t>
            </a:r>
            <a:r>
              <a:rPr lang="en" sz="1170">
                <a:latin typeface="Times New Roman"/>
                <a:ea typeface="Times New Roman"/>
                <a:cs typeface="Times New Roman"/>
                <a:sym typeface="Times New Roman"/>
              </a:rPr>
              <a:t>, LR = 0.0001 (joint), 0.0005 (pre-stages)</a:t>
            </a:r>
            <a:br>
              <a:rPr lang="en" sz="1170"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117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2895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70"/>
              <a:buChar char="●"/>
            </a:pPr>
            <a:r>
              <a:rPr lang="en" sz="1170">
                <a:latin typeface="Times New Roman"/>
                <a:ea typeface="Times New Roman"/>
                <a:cs typeface="Times New Roman"/>
                <a:sym typeface="Times New Roman"/>
              </a:rPr>
              <a:t>Augmentations: </a:t>
            </a:r>
            <a:r>
              <a:rPr b="1" lang="en" sz="1170">
                <a:latin typeface="Times New Roman"/>
                <a:ea typeface="Times New Roman"/>
                <a:cs typeface="Times New Roman"/>
                <a:sym typeface="Times New Roman"/>
              </a:rPr>
              <a:t>Color jitter, blur, grayscale</a:t>
            </a:r>
            <a:r>
              <a:rPr lang="en" sz="1170">
                <a:latin typeface="Times New Roman"/>
                <a:ea typeface="Times New Roman"/>
                <a:cs typeface="Times New Roman"/>
                <a:sym typeface="Times New Roman"/>
              </a:rPr>
              <a:t> (randomized per frame)</a:t>
            </a:r>
            <a:endParaRPr sz="117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770"/>
              <a:buFont typeface="Arial"/>
              <a:buNone/>
            </a:pPr>
            <a:r>
              <a:rPr b="1" lang="en" sz="1170">
                <a:latin typeface="Times New Roman"/>
                <a:ea typeface="Times New Roman"/>
                <a:cs typeface="Times New Roman"/>
                <a:sym typeface="Times New Roman"/>
              </a:rPr>
              <a:t>Architecture Insights</a:t>
            </a:r>
            <a:endParaRPr b="1" sz="117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2895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170"/>
              <a:buChar char="●"/>
            </a:pPr>
            <a:r>
              <a:rPr b="1" lang="en" sz="1170">
                <a:latin typeface="Times New Roman"/>
                <a:ea typeface="Times New Roman"/>
                <a:cs typeface="Times New Roman"/>
                <a:sym typeface="Times New Roman"/>
              </a:rPr>
              <a:t>Camera Initializer</a:t>
            </a:r>
            <a:r>
              <a:rPr lang="en" sz="1170">
                <a:latin typeface="Times New Roman"/>
                <a:ea typeface="Times New Roman"/>
                <a:cs typeface="Times New Roman"/>
                <a:sym typeface="Times New Roman"/>
              </a:rPr>
              <a:t>: Cross-attention + Transformer; predicts </a:t>
            </a:r>
            <a:r>
              <a:rPr b="1" lang="en" sz="1170">
                <a:latin typeface="Times New Roman"/>
                <a:ea typeface="Times New Roman"/>
                <a:cs typeface="Times New Roman"/>
                <a:sym typeface="Times New Roman"/>
              </a:rPr>
              <a:t>rotation, translation, focal length</a:t>
            </a:r>
            <a:br>
              <a:rPr b="1" lang="en" sz="1170">
                <a:latin typeface="Times New Roman"/>
                <a:ea typeface="Times New Roman"/>
                <a:cs typeface="Times New Roman"/>
                <a:sym typeface="Times New Roman"/>
              </a:rPr>
            </a:br>
            <a:endParaRPr b="1" sz="117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2895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70"/>
              <a:buChar char="●"/>
            </a:pPr>
            <a:r>
              <a:rPr b="1" lang="en" sz="1170">
                <a:latin typeface="Times New Roman"/>
                <a:ea typeface="Times New Roman"/>
                <a:cs typeface="Times New Roman"/>
                <a:sym typeface="Times New Roman"/>
              </a:rPr>
              <a:t>Triangulator</a:t>
            </a:r>
            <a:r>
              <a:rPr lang="en" sz="1170">
                <a:latin typeface="Times New Roman"/>
                <a:ea typeface="Times New Roman"/>
                <a:cs typeface="Times New Roman"/>
                <a:sym typeface="Times New Roman"/>
              </a:rPr>
              <a:t>: Uses </a:t>
            </a:r>
            <a:r>
              <a:rPr b="1" lang="en" sz="1170">
                <a:latin typeface="Times New Roman"/>
                <a:ea typeface="Times New Roman"/>
                <a:cs typeface="Times New Roman"/>
                <a:sym typeface="Times New Roman"/>
              </a:rPr>
              <a:t>DLT</a:t>
            </a:r>
            <a:r>
              <a:rPr lang="en" sz="1170">
                <a:latin typeface="Times New Roman"/>
                <a:ea typeface="Times New Roman"/>
                <a:cs typeface="Times New Roman"/>
                <a:sym typeface="Times New Roman"/>
              </a:rPr>
              <a:t>, point-ray distances, and Transformer to refine 3D points</a:t>
            </a:r>
            <a:br>
              <a:rPr lang="en" sz="1170"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117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2895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70"/>
              <a:buChar char="●"/>
            </a:pPr>
            <a:r>
              <a:rPr lang="en" sz="1170">
                <a:latin typeface="Times New Roman"/>
                <a:ea typeface="Times New Roman"/>
                <a:cs typeface="Times New Roman"/>
                <a:sym typeface="Times New Roman"/>
              </a:rPr>
              <a:t>Coarse-to-fine tracker uses </a:t>
            </a:r>
            <a:r>
              <a:rPr b="1" lang="en" sz="1170">
                <a:latin typeface="Times New Roman"/>
                <a:ea typeface="Times New Roman"/>
                <a:cs typeface="Times New Roman"/>
                <a:sym typeface="Times New Roman"/>
              </a:rPr>
              <a:t>sub-pixel refinement</a:t>
            </a:r>
            <a:br>
              <a:rPr b="1" lang="en" sz="1170">
                <a:latin typeface="Times New Roman"/>
                <a:ea typeface="Times New Roman"/>
                <a:cs typeface="Times New Roman"/>
                <a:sym typeface="Times New Roman"/>
              </a:rPr>
            </a:br>
            <a:endParaRPr b="1" sz="117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2895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70"/>
              <a:buFont typeface="Times New Roman"/>
              <a:buChar char="●"/>
            </a:pPr>
            <a:r>
              <a:rPr lang="en" sz="1170">
                <a:latin typeface="Times New Roman"/>
                <a:ea typeface="Times New Roman"/>
                <a:cs typeface="Times New Roman"/>
                <a:sym typeface="Times New Roman"/>
              </a:rPr>
              <a:t>Filtering: reprojection, epipolar &amp; visibility checks applied</a:t>
            </a:r>
            <a:br>
              <a:rPr lang="en" sz="1170"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117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70000"/>
              </a:lnSpc>
              <a:spcBef>
                <a:spcPts val="1200"/>
              </a:spcBef>
              <a:spcAft>
                <a:spcPts val="0"/>
              </a:spcAft>
              <a:buSzPts val="770"/>
              <a:buNone/>
            </a:pPr>
            <a:r>
              <a:t/>
            </a:r>
            <a:endParaRPr sz="187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6"/>
          <p:cNvSpPr txBox="1"/>
          <p:nvPr>
            <p:ph type="ctrTitle"/>
          </p:nvPr>
        </p:nvSpPr>
        <p:spPr>
          <a:xfrm>
            <a:off x="341875" y="175075"/>
            <a:ext cx="5721300" cy="13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700">
                <a:latin typeface="Times New Roman"/>
                <a:ea typeface="Times New Roman"/>
                <a:cs typeface="Times New Roman"/>
                <a:sym typeface="Times New Roman"/>
              </a:rPr>
              <a:t>What is Structure from Motion?</a:t>
            </a:r>
            <a:endParaRPr sz="47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6" name="Google Shape;136;p26"/>
          <p:cNvSpPr txBox="1"/>
          <p:nvPr>
            <p:ph idx="1" type="subTitle"/>
          </p:nvPr>
        </p:nvSpPr>
        <p:spPr>
          <a:xfrm>
            <a:off x="311700" y="1863800"/>
            <a:ext cx="4358100" cy="327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8"/>
              <a:buNone/>
            </a:pPr>
            <a:r>
              <a:rPr lang="en" sz="1510"/>
              <a:t>Structure-from-Motion (SfM) is a technique in computer vision that reconstructs the 3D structure of a scene and the motion (position and orientation) of the camera from a series of 2D images.It is foundational in:</a:t>
            </a:r>
            <a:endParaRPr sz="1510"/>
          </a:p>
          <a:p>
            <a:pPr indent="-289401" lvl="0" marL="45720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958"/>
              <a:buChar char="●"/>
            </a:pPr>
            <a:r>
              <a:rPr lang="en" sz="1510"/>
              <a:t>Robotics (for navigation and mapping)</a:t>
            </a:r>
            <a:endParaRPr sz="1510"/>
          </a:p>
          <a:p>
            <a:pPr indent="-289401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58"/>
              <a:buChar char="●"/>
            </a:pPr>
            <a:r>
              <a:rPr lang="en" sz="1510"/>
              <a:t>Augmented Reality (AR)</a:t>
            </a:r>
            <a:endParaRPr sz="1510"/>
          </a:p>
          <a:p>
            <a:pPr indent="-289401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58"/>
              <a:buChar char="●"/>
            </a:pPr>
            <a:r>
              <a:rPr lang="en" sz="1510"/>
              <a:t>Photogrammetry (3D scanning from drones)</a:t>
            </a:r>
            <a:endParaRPr sz="1510"/>
          </a:p>
          <a:p>
            <a:pPr indent="-289401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58"/>
              <a:buChar char="●"/>
            </a:pPr>
            <a:r>
              <a:rPr lang="en" sz="1510"/>
              <a:t>Cultural heritage preservation (reconstructing historical sites)</a:t>
            </a:r>
            <a:endParaRPr sz="1510"/>
          </a:p>
        </p:txBody>
      </p:sp>
      <p:pic>
        <p:nvPicPr>
          <p:cNvPr id="137" name="Google Shape;137;p26" title="Structure-from-Motion-SfM-photogrammetric-principle-Source-Theia-sfmorg-2016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8072" y="1508550"/>
            <a:ext cx="4895926" cy="3634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4"/>
          <p:cNvSpPr txBox="1"/>
          <p:nvPr>
            <p:ph type="title"/>
          </p:nvPr>
        </p:nvSpPr>
        <p:spPr>
          <a:xfrm>
            <a:off x="232075" y="57519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Times New Roman"/>
                <a:ea typeface="Times New Roman"/>
                <a:cs typeface="Times New Roman"/>
                <a:sym typeface="Times New Roman"/>
              </a:rPr>
              <a:t>Discussions and Ablation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02" name="Google Shape;302;p44"/>
          <p:cNvSpPr txBox="1"/>
          <p:nvPr>
            <p:ph idx="1" type="body"/>
          </p:nvPr>
        </p:nvSpPr>
        <p:spPr>
          <a:xfrm>
            <a:off x="232075" y="906550"/>
            <a:ext cx="8326500" cy="1831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94322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035"/>
              <a:buChar char="●"/>
            </a:pPr>
            <a:r>
              <a:rPr b="1" lang="en" sz="1035">
                <a:latin typeface="Times New Roman"/>
                <a:ea typeface="Times New Roman"/>
                <a:cs typeface="Times New Roman"/>
                <a:sym typeface="Times New Roman"/>
              </a:rPr>
              <a:t>Bundle Adjustment (BA) is crucial</a:t>
            </a:r>
            <a:r>
              <a:rPr lang="en" sz="1035">
                <a:latin typeface="Times New Roman"/>
                <a:ea typeface="Times New Roman"/>
                <a:cs typeface="Times New Roman"/>
                <a:sym typeface="Times New Roman"/>
              </a:rPr>
              <a:t>: Removing it drops AUC@10 from </a:t>
            </a:r>
            <a:r>
              <a:rPr b="1" lang="en" sz="1035">
                <a:latin typeface="Times New Roman"/>
                <a:ea typeface="Times New Roman"/>
                <a:cs typeface="Times New Roman"/>
                <a:sym typeface="Times New Roman"/>
              </a:rPr>
              <a:t>73.92% to 18.34%</a:t>
            </a:r>
            <a:br>
              <a:rPr b="1" lang="en" sz="1035">
                <a:latin typeface="Times New Roman"/>
                <a:ea typeface="Times New Roman"/>
                <a:cs typeface="Times New Roman"/>
                <a:sym typeface="Times New Roman"/>
              </a:rPr>
            </a:br>
            <a:endParaRPr b="1" sz="1035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4322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035"/>
              <a:buChar char="●"/>
            </a:pPr>
            <a:r>
              <a:rPr b="1" lang="en" sz="1035">
                <a:latin typeface="Times New Roman"/>
                <a:ea typeface="Times New Roman"/>
                <a:cs typeface="Times New Roman"/>
                <a:sym typeface="Times New Roman"/>
              </a:rPr>
              <a:t>Noisy tracks harm BA</a:t>
            </a:r>
            <a:r>
              <a:rPr lang="en" sz="1035">
                <a:latin typeface="Times New Roman"/>
                <a:ea typeface="Times New Roman"/>
                <a:cs typeface="Times New Roman"/>
                <a:sym typeface="Times New Roman"/>
              </a:rPr>
              <a:t>: Without filtering, performance drops drastically to </a:t>
            </a:r>
            <a:r>
              <a:rPr b="1" lang="en" sz="1035">
                <a:latin typeface="Times New Roman"/>
                <a:ea typeface="Times New Roman"/>
                <a:cs typeface="Times New Roman"/>
                <a:sym typeface="Times New Roman"/>
              </a:rPr>
              <a:t>AUC@10 = 2.31%</a:t>
            </a:r>
            <a:br>
              <a:rPr b="1" lang="en" sz="1035">
                <a:latin typeface="Times New Roman"/>
                <a:ea typeface="Times New Roman"/>
                <a:cs typeface="Times New Roman"/>
                <a:sym typeface="Times New Roman"/>
              </a:rPr>
            </a:br>
            <a:endParaRPr b="1" sz="1035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4322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035"/>
              <a:buChar char="●"/>
            </a:pPr>
            <a:r>
              <a:rPr b="1" lang="en" sz="1035">
                <a:latin typeface="Times New Roman"/>
                <a:ea typeface="Times New Roman"/>
                <a:cs typeface="Times New Roman"/>
                <a:sym typeface="Times New Roman"/>
              </a:rPr>
              <a:t>Our tracker outperforms PiPs</a:t>
            </a:r>
            <a:r>
              <a:rPr lang="en" sz="1035">
                <a:latin typeface="Times New Roman"/>
                <a:ea typeface="Times New Roman"/>
                <a:cs typeface="Times New Roman"/>
                <a:sym typeface="Times New Roman"/>
              </a:rPr>
              <a:t>: AUC@10 improved from </a:t>
            </a:r>
            <a:r>
              <a:rPr b="1" lang="en" sz="1035">
                <a:latin typeface="Times New Roman"/>
                <a:ea typeface="Times New Roman"/>
                <a:cs typeface="Times New Roman"/>
                <a:sym typeface="Times New Roman"/>
              </a:rPr>
              <a:t>43.27% → 73.92%</a:t>
            </a:r>
            <a:br>
              <a:rPr b="1" lang="en" sz="1035">
                <a:latin typeface="Times New Roman"/>
                <a:ea typeface="Times New Roman"/>
                <a:cs typeface="Times New Roman"/>
                <a:sym typeface="Times New Roman"/>
              </a:rPr>
            </a:br>
            <a:endParaRPr b="1" sz="1035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4322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035"/>
              <a:buChar char="●"/>
            </a:pPr>
            <a:r>
              <a:rPr b="1" lang="en" sz="1035">
                <a:latin typeface="Times New Roman"/>
                <a:ea typeface="Times New Roman"/>
                <a:cs typeface="Times New Roman"/>
                <a:sym typeface="Times New Roman"/>
              </a:rPr>
              <a:t>Error distribution</a:t>
            </a:r>
            <a:r>
              <a:rPr lang="en" sz="1035">
                <a:latin typeface="Times New Roman"/>
                <a:ea typeface="Times New Roman"/>
                <a:cs typeface="Times New Roman"/>
                <a:sym typeface="Times New Roman"/>
              </a:rPr>
              <a:t>: Most predictions are within </a:t>
            </a:r>
            <a:r>
              <a:rPr b="1" lang="en" sz="1035">
                <a:latin typeface="Times New Roman"/>
                <a:ea typeface="Times New Roman"/>
                <a:cs typeface="Times New Roman"/>
                <a:sym typeface="Times New Roman"/>
              </a:rPr>
              <a:t>0.4–0.6 pixels</a:t>
            </a:r>
            <a:r>
              <a:rPr lang="en" sz="1035">
                <a:latin typeface="Times New Roman"/>
                <a:ea typeface="Times New Roman"/>
                <a:cs typeface="Times New Roman"/>
                <a:sym typeface="Times New Roman"/>
              </a:rPr>
              <a:t>, indicating high tracking precision</a:t>
            </a:r>
            <a:br>
              <a:rPr lang="en" sz="1035"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1035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4322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035"/>
              <a:buChar char="●"/>
            </a:pPr>
            <a:r>
              <a:rPr b="1" lang="en" sz="1035">
                <a:latin typeface="Times New Roman"/>
                <a:ea typeface="Times New Roman"/>
                <a:cs typeface="Times New Roman"/>
                <a:sym typeface="Times New Roman"/>
              </a:rPr>
              <a:t>Global SfM inspired</a:t>
            </a:r>
            <a:r>
              <a:rPr lang="en" sz="1035">
                <a:latin typeface="Times New Roman"/>
                <a:ea typeface="Times New Roman"/>
                <a:cs typeface="Times New Roman"/>
                <a:sym typeface="Times New Roman"/>
              </a:rPr>
              <a:t>: We predict tracks directly, avoid averaging, and optimize iteratively</a:t>
            </a:r>
            <a:br>
              <a:rPr lang="en" sz="1035"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1035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70000"/>
              </a:lnSpc>
              <a:spcBef>
                <a:spcPts val="1200"/>
              </a:spcBef>
              <a:spcAft>
                <a:spcPts val="0"/>
              </a:spcAft>
              <a:buSzPts val="935"/>
              <a:buNone/>
            </a:pPr>
            <a:r>
              <a:t/>
            </a:r>
            <a:endParaRPr sz="1885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03" name="Google Shape;303;p44"/>
          <p:cNvSpPr txBox="1"/>
          <p:nvPr/>
        </p:nvSpPr>
        <p:spPr>
          <a:xfrm>
            <a:off x="587825" y="2364000"/>
            <a:ext cx="2607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Bundle Adjustment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04" name="Google Shape;304;p44" title="Screenshot 2025-04-16 at 12.01.46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43778" y="2501675"/>
            <a:ext cx="3255600" cy="2688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44" title="Screenshot 2025-04-16 at 12.03.13 P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3150" y="2779610"/>
            <a:ext cx="4245625" cy="1284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44" title="Screenshot 2025-04-16 at 12.03.56 PM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4809" y="4232475"/>
            <a:ext cx="4414292" cy="1065800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44"/>
          <p:cNvSpPr txBox="1"/>
          <p:nvPr/>
        </p:nvSpPr>
        <p:spPr>
          <a:xfrm>
            <a:off x="587825" y="3919475"/>
            <a:ext cx="3452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Ablation Study for Tracking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08" name="Google Shape;308;p44"/>
          <p:cNvSpPr txBox="1"/>
          <p:nvPr/>
        </p:nvSpPr>
        <p:spPr>
          <a:xfrm>
            <a:off x="6028800" y="2317800"/>
            <a:ext cx="25038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</a:rPr>
              <a:t>Keypoint Errors</a:t>
            </a:r>
            <a:endParaRPr sz="2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Times New Roman"/>
                <a:ea typeface="Times New Roman"/>
                <a:cs typeface="Times New Roman"/>
                <a:sym typeface="Times New Roman"/>
              </a:rPr>
              <a:t>Conclusion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4" name="Google Shape;314;p45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 fontScale="92500" lnSpcReduction="20000"/>
          </a:bodyPr>
          <a:lstStyle/>
          <a:p>
            <a:pPr indent="-293211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5238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End-to-end differentiable SfM system</a:t>
            </a:r>
            <a:br>
              <a:rPr lang="en">
                <a:latin typeface="Times New Roman"/>
                <a:ea typeface="Times New Roman"/>
                <a:cs typeface="Times New Roman"/>
                <a:sym typeface="Times New Roman"/>
              </a:rPr>
            </a:b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3211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5238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Outperforms classical methods on key benchmarks</a:t>
            </a:r>
            <a:br>
              <a:rPr lang="en">
                <a:latin typeface="Times New Roman"/>
                <a:ea typeface="Times New Roman"/>
                <a:cs typeface="Times New Roman"/>
                <a:sym typeface="Times New Roman"/>
              </a:rPr>
            </a:b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3211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5238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Simple yet highly accurate pipeline</a:t>
            </a:r>
            <a:br>
              <a:rPr lang="en">
                <a:latin typeface="Times New Roman"/>
                <a:ea typeface="Times New Roman"/>
                <a:cs typeface="Times New Roman"/>
                <a:sym typeface="Times New Roman"/>
              </a:rPr>
            </a:b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3211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5238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Fully Python-based and extensible</a:t>
            </a:r>
            <a:br>
              <a:rPr lang="en">
                <a:latin typeface="Times New Roman"/>
                <a:ea typeface="Times New Roman"/>
                <a:cs typeface="Times New Roman"/>
                <a:sym typeface="Times New Roman"/>
              </a:rPr>
            </a:b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3211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5238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Future scope: scale to large scenes, integrate with SLAM</a:t>
            </a:r>
            <a:br>
              <a:rPr lang="en">
                <a:latin typeface="Times New Roman"/>
                <a:ea typeface="Times New Roman"/>
                <a:cs typeface="Times New Roman"/>
                <a:sym typeface="Times New Roman"/>
              </a:rPr>
            </a:b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6"/>
          <p:cNvSpPr txBox="1"/>
          <p:nvPr>
            <p:ph idx="1" type="body"/>
          </p:nvPr>
        </p:nvSpPr>
        <p:spPr>
          <a:xfrm>
            <a:off x="3406875" y="1724549"/>
            <a:ext cx="5108400" cy="29082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4800">
                <a:latin typeface="Times New Roman"/>
                <a:ea typeface="Times New Roman"/>
                <a:cs typeface="Times New Roman"/>
                <a:sym typeface="Times New Roman"/>
              </a:rPr>
              <a:t>Thankyou</a:t>
            </a:r>
            <a:endParaRPr sz="4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7"/>
          <p:cNvSpPr txBox="1"/>
          <p:nvPr>
            <p:ph type="ctrTitle"/>
          </p:nvPr>
        </p:nvSpPr>
        <p:spPr>
          <a:xfrm>
            <a:off x="208500" y="0"/>
            <a:ext cx="5812800" cy="187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Classical SFM Pipeline</a:t>
            </a:r>
            <a:endParaRPr/>
          </a:p>
        </p:txBody>
      </p:sp>
      <p:sp>
        <p:nvSpPr>
          <p:cNvPr id="143" name="Google Shape;143;p27"/>
          <p:cNvSpPr txBox="1"/>
          <p:nvPr>
            <p:ph idx="1" type="subTitle"/>
          </p:nvPr>
        </p:nvSpPr>
        <p:spPr>
          <a:xfrm>
            <a:off x="208500" y="1801950"/>
            <a:ext cx="5395800" cy="3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500"/>
              <a:t>Follows an incremental modular pipeline:</a:t>
            </a:r>
            <a:endParaRPr b="1" sz="1500"/>
          </a:p>
          <a:p>
            <a:pPr indent="-323850" lvl="1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</a:pPr>
            <a:r>
              <a:rPr lang="en" sz="1500"/>
              <a:t>Detect keypoints (e.g., SIFT, ORB)</a:t>
            </a:r>
            <a:endParaRPr sz="1500"/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</a:pPr>
            <a:r>
              <a:rPr lang="en" sz="1500"/>
              <a:t>Match keypoints across images</a:t>
            </a:r>
            <a:endParaRPr sz="1500"/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</a:pPr>
            <a:r>
              <a:rPr lang="en" sz="1500"/>
              <a:t>Estimate camera poses (PnP + RANSAC)</a:t>
            </a:r>
            <a:endParaRPr sz="1500"/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</a:pPr>
            <a:r>
              <a:rPr lang="en" sz="1500"/>
              <a:t>Triangulate 3D points</a:t>
            </a:r>
            <a:endParaRPr sz="1500"/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</a:pPr>
            <a:r>
              <a:rPr lang="en" sz="1500"/>
              <a:t>Refine with Bundle Adjustment (BA)</a:t>
            </a:r>
            <a:endParaRPr sz="15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/>
              <a:t>Each step is hand-engineered and separate</a:t>
            </a:r>
            <a:endParaRPr sz="15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/>
              <a:t>Limitations:</a:t>
            </a:r>
            <a:endParaRPr sz="1500"/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</a:pPr>
            <a:r>
              <a:rPr lang="en" sz="1500"/>
              <a:t>No learning from data + Pipeline is not differentiable or end-to-end trainable</a:t>
            </a:r>
            <a:endParaRPr sz="1500"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4" name="Google Shape;144;p27" title="global_sf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1725" y="1724800"/>
            <a:ext cx="4062276" cy="341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8"/>
          <p:cNvSpPr txBox="1"/>
          <p:nvPr>
            <p:ph type="ctrTitle"/>
          </p:nvPr>
        </p:nvSpPr>
        <p:spPr>
          <a:xfrm>
            <a:off x="311700" y="0"/>
            <a:ext cx="4790700" cy="186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VGGSfM Does Differently</a:t>
            </a:r>
            <a:endParaRPr/>
          </a:p>
        </p:txBody>
      </p:sp>
      <p:sp>
        <p:nvSpPr>
          <p:cNvPr id="150" name="Google Shape;150;p28"/>
          <p:cNvSpPr txBox="1"/>
          <p:nvPr>
            <p:ph idx="1" type="subTitle"/>
          </p:nvPr>
        </p:nvSpPr>
        <p:spPr>
          <a:xfrm>
            <a:off x="311700" y="1863900"/>
            <a:ext cx="5115000" cy="327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VGGSfM (the method proposed in this paper) changes the game. It’s a deep learning based SfM system where every part of the pipeline is trainable — a big improvement over classical methods.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/>
              <a:t>Here's what it does: </a:t>
            </a:r>
            <a:endParaRPr b="1"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 sz="1500"/>
              <a:t>Pixel-accurate tracking Instead of comparing just image pairs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 sz="1500"/>
              <a:t>All camera poses estimated at once Instead of registering cameras one-by-one, 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 sz="1500"/>
              <a:t>Differentiable</a:t>
            </a:r>
            <a:r>
              <a:rPr lang="en" sz="1500"/>
              <a:t> optimization </a:t>
            </a:r>
            <a:endParaRPr sz="15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151" name="Google Shape;151;p28"/>
          <p:cNvSpPr/>
          <p:nvPr/>
        </p:nvSpPr>
        <p:spPr>
          <a:xfrm>
            <a:off x="3232950" y="0"/>
            <a:ext cx="5698008" cy="5143500"/>
          </a:xfrm>
          <a:custGeom>
            <a:rect b="b" l="l" r="r" t="t"/>
            <a:pathLst>
              <a:path extrusionOk="0" h="6858000" w="6568309">
                <a:moveTo>
                  <a:pt x="0" y="0"/>
                </a:moveTo>
                <a:lnTo>
                  <a:pt x="362841" y="0"/>
                </a:lnTo>
                <a:lnTo>
                  <a:pt x="523269" y="0"/>
                </a:lnTo>
                <a:lnTo>
                  <a:pt x="1343025" y="0"/>
                </a:lnTo>
                <a:lnTo>
                  <a:pt x="1705866" y="0"/>
                </a:lnTo>
                <a:lnTo>
                  <a:pt x="1866294" y="0"/>
                </a:lnTo>
                <a:lnTo>
                  <a:pt x="5225154" y="0"/>
                </a:lnTo>
                <a:lnTo>
                  <a:pt x="6568179" y="0"/>
                </a:lnTo>
                <a:lnTo>
                  <a:pt x="6568309" y="1"/>
                </a:lnTo>
                <a:lnTo>
                  <a:pt x="6562951" y="30700"/>
                </a:lnTo>
                <a:cubicBezTo>
                  <a:pt x="6559126" y="84364"/>
                  <a:pt x="6548218" y="241149"/>
                  <a:pt x="6547446" y="310025"/>
                </a:cubicBezTo>
                <a:cubicBezTo>
                  <a:pt x="6550151" y="367544"/>
                  <a:pt x="6557712" y="408251"/>
                  <a:pt x="6558316" y="443960"/>
                </a:cubicBezTo>
                <a:cubicBezTo>
                  <a:pt x="6555224" y="499397"/>
                  <a:pt x="6534767" y="604434"/>
                  <a:pt x="6528896" y="642659"/>
                </a:cubicBezTo>
                <a:cubicBezTo>
                  <a:pt x="6535204" y="657287"/>
                  <a:pt x="6515365" y="658191"/>
                  <a:pt x="6523095" y="673307"/>
                </a:cubicBezTo>
                <a:cubicBezTo>
                  <a:pt x="6523388" y="693769"/>
                  <a:pt x="6506868" y="797295"/>
                  <a:pt x="6496169" y="839641"/>
                </a:cubicBezTo>
                <a:cubicBezTo>
                  <a:pt x="6484119" y="887148"/>
                  <a:pt x="6457817" y="937731"/>
                  <a:pt x="6450789" y="958357"/>
                </a:cubicBezTo>
                <a:cubicBezTo>
                  <a:pt x="6443760" y="978983"/>
                  <a:pt x="6459217" y="936930"/>
                  <a:pt x="6453996" y="963398"/>
                </a:cubicBezTo>
                <a:cubicBezTo>
                  <a:pt x="6448777" y="989867"/>
                  <a:pt x="6425575" y="1087010"/>
                  <a:pt x="6419467" y="1117169"/>
                </a:cubicBezTo>
                <a:cubicBezTo>
                  <a:pt x="6431540" y="1118586"/>
                  <a:pt x="6409651" y="1135372"/>
                  <a:pt x="6417348" y="1144352"/>
                </a:cubicBezTo>
                <a:cubicBezTo>
                  <a:pt x="6424109" y="1150681"/>
                  <a:pt x="6419047" y="1157251"/>
                  <a:pt x="6418473" y="1164484"/>
                </a:cubicBezTo>
                <a:cubicBezTo>
                  <a:pt x="6423767" y="1173524"/>
                  <a:pt x="6413947" y="1205209"/>
                  <a:pt x="6406979" y="1213829"/>
                </a:cubicBezTo>
                <a:cubicBezTo>
                  <a:pt x="6382818" y="1235037"/>
                  <a:pt x="6400452" y="1277327"/>
                  <a:pt x="6381928" y="1294823"/>
                </a:cubicBezTo>
                <a:cubicBezTo>
                  <a:pt x="6379195" y="1300845"/>
                  <a:pt x="6378069" y="1306615"/>
                  <a:pt x="6377948" y="1312193"/>
                </a:cubicBezTo>
                <a:lnTo>
                  <a:pt x="6379894" y="1327626"/>
                </a:lnTo>
                <a:lnTo>
                  <a:pt x="6385024" y="1331644"/>
                </a:lnTo>
                <a:lnTo>
                  <a:pt x="6383696" y="1341276"/>
                </a:lnTo>
                <a:cubicBezTo>
                  <a:pt x="6383952" y="1342166"/>
                  <a:pt x="6384208" y="1343055"/>
                  <a:pt x="6384464" y="1343945"/>
                </a:cubicBezTo>
                <a:cubicBezTo>
                  <a:pt x="6385957" y="1349040"/>
                  <a:pt x="6387253" y="1354080"/>
                  <a:pt x="6387748" y="1359134"/>
                </a:cubicBezTo>
                <a:cubicBezTo>
                  <a:pt x="6384363" y="1373109"/>
                  <a:pt x="6372802" y="1397612"/>
                  <a:pt x="6364157" y="1427803"/>
                </a:cubicBezTo>
                <a:cubicBezTo>
                  <a:pt x="6348141" y="1460349"/>
                  <a:pt x="6348362" y="1505076"/>
                  <a:pt x="6335874" y="1540278"/>
                </a:cubicBezTo>
                <a:lnTo>
                  <a:pt x="6331892" y="1547262"/>
                </a:lnTo>
                <a:lnTo>
                  <a:pt x="6332744" y="1577056"/>
                </a:lnTo>
                <a:cubicBezTo>
                  <a:pt x="6335859" y="1582205"/>
                  <a:pt x="6336674" y="1589568"/>
                  <a:pt x="6333604" y="1595898"/>
                </a:cubicBezTo>
                <a:lnTo>
                  <a:pt x="6324749" y="1703726"/>
                </a:lnTo>
                <a:cubicBezTo>
                  <a:pt x="6324080" y="1739332"/>
                  <a:pt x="6318019" y="1754453"/>
                  <a:pt x="6329594" y="1809535"/>
                </a:cubicBezTo>
                <a:cubicBezTo>
                  <a:pt x="6344930" y="1868036"/>
                  <a:pt x="6323725" y="1952670"/>
                  <a:pt x="6329062" y="2018310"/>
                </a:cubicBezTo>
                <a:cubicBezTo>
                  <a:pt x="6308075" y="2053162"/>
                  <a:pt x="6326925" y="2034561"/>
                  <a:pt x="6321735" y="2071355"/>
                </a:cubicBezTo>
                <a:lnTo>
                  <a:pt x="6322678" y="2141166"/>
                </a:lnTo>
                <a:lnTo>
                  <a:pt x="6321340" y="2154548"/>
                </a:lnTo>
                <a:lnTo>
                  <a:pt x="6316582" y="2158153"/>
                </a:lnTo>
                <a:lnTo>
                  <a:pt x="6311428" y="2178174"/>
                </a:lnTo>
                <a:cubicBezTo>
                  <a:pt x="6310177" y="2185696"/>
                  <a:pt x="6309622" y="2193828"/>
                  <a:pt x="6310192" y="2202858"/>
                </a:cubicBezTo>
                <a:cubicBezTo>
                  <a:pt x="6319667" y="2232772"/>
                  <a:pt x="6296459" y="2283357"/>
                  <a:pt x="6309211" y="2320214"/>
                </a:cubicBezTo>
                <a:cubicBezTo>
                  <a:pt x="6307537" y="2355906"/>
                  <a:pt x="6302490" y="2394678"/>
                  <a:pt x="6300151" y="2417011"/>
                </a:cubicBezTo>
                <a:cubicBezTo>
                  <a:pt x="6292303" y="2426377"/>
                  <a:pt x="6304439" y="2456509"/>
                  <a:pt x="6295176" y="2454207"/>
                </a:cubicBezTo>
                <a:cubicBezTo>
                  <a:pt x="6299335" y="2464947"/>
                  <a:pt x="6297305" y="2476105"/>
                  <a:pt x="6293727" y="2487203"/>
                </a:cubicBezTo>
                <a:lnTo>
                  <a:pt x="6285477" y="2512282"/>
                </a:lnTo>
                <a:cubicBezTo>
                  <a:pt x="6285720" y="2512961"/>
                  <a:pt x="6285962" y="2513640"/>
                  <a:pt x="6286205" y="2514318"/>
                </a:cubicBezTo>
                <a:cubicBezTo>
                  <a:pt x="6292347" y="2534324"/>
                  <a:pt x="6298487" y="2554328"/>
                  <a:pt x="6304629" y="2574334"/>
                </a:cubicBezTo>
                <a:lnTo>
                  <a:pt x="6303842" y="2579877"/>
                </a:lnTo>
                <a:cubicBezTo>
                  <a:pt x="6303729" y="2585644"/>
                  <a:pt x="6304006" y="2603388"/>
                  <a:pt x="6303953" y="2608928"/>
                </a:cubicBezTo>
                <a:lnTo>
                  <a:pt x="6303530" y="2613111"/>
                </a:lnTo>
                <a:lnTo>
                  <a:pt x="6297474" y="2621996"/>
                </a:lnTo>
                <a:lnTo>
                  <a:pt x="6299263" y="2634265"/>
                </a:lnTo>
                <a:lnTo>
                  <a:pt x="6293065" y="2647237"/>
                </a:lnTo>
                <a:cubicBezTo>
                  <a:pt x="6294685" y="2648158"/>
                  <a:pt x="6296180" y="2649356"/>
                  <a:pt x="6297496" y="2650786"/>
                </a:cubicBezTo>
                <a:lnTo>
                  <a:pt x="6301708" y="2661993"/>
                </a:lnTo>
                <a:lnTo>
                  <a:pt x="6295884" y="2670949"/>
                </a:lnTo>
                <a:cubicBezTo>
                  <a:pt x="6304913" y="2672007"/>
                  <a:pt x="6294429" y="2681695"/>
                  <a:pt x="6291714" y="2690255"/>
                </a:cubicBezTo>
                <a:lnTo>
                  <a:pt x="6292327" y="2695683"/>
                </a:lnTo>
                <a:lnTo>
                  <a:pt x="6284410" y="2713964"/>
                </a:lnTo>
                <a:lnTo>
                  <a:pt x="6280410" y="2730175"/>
                </a:lnTo>
                <a:lnTo>
                  <a:pt x="6288082" y="2763497"/>
                </a:lnTo>
                <a:lnTo>
                  <a:pt x="6260924" y="3051539"/>
                </a:lnTo>
                <a:cubicBezTo>
                  <a:pt x="6251455" y="3165645"/>
                  <a:pt x="6222174" y="3216611"/>
                  <a:pt x="6210151" y="3335396"/>
                </a:cubicBezTo>
                <a:lnTo>
                  <a:pt x="6212034" y="3456509"/>
                </a:lnTo>
                <a:lnTo>
                  <a:pt x="6197490" y="3531827"/>
                </a:lnTo>
                <a:lnTo>
                  <a:pt x="6208018" y="3570877"/>
                </a:lnTo>
                <a:lnTo>
                  <a:pt x="6205920" y="3583849"/>
                </a:lnTo>
                <a:lnTo>
                  <a:pt x="6199616" y="3592763"/>
                </a:lnTo>
                <a:cubicBezTo>
                  <a:pt x="6191839" y="3613948"/>
                  <a:pt x="6196204" y="3641245"/>
                  <a:pt x="6181288" y="3653485"/>
                </a:cubicBezTo>
                <a:cubicBezTo>
                  <a:pt x="6178087" y="3659316"/>
                  <a:pt x="6176516" y="3664985"/>
                  <a:pt x="6175963" y="3670528"/>
                </a:cubicBezTo>
                <a:lnTo>
                  <a:pt x="6176722" y="3685990"/>
                </a:lnTo>
                <a:lnTo>
                  <a:pt x="6181549" y="3690283"/>
                </a:lnTo>
                <a:lnTo>
                  <a:pt x="6179476" y="3699787"/>
                </a:lnTo>
                <a:cubicBezTo>
                  <a:pt x="6179664" y="3700686"/>
                  <a:pt x="6179852" y="3701586"/>
                  <a:pt x="6180040" y="3702486"/>
                </a:cubicBezTo>
                <a:cubicBezTo>
                  <a:pt x="6181140" y="3707637"/>
                  <a:pt x="6182047" y="3712728"/>
                  <a:pt x="6182155" y="3717784"/>
                </a:cubicBezTo>
                <a:cubicBezTo>
                  <a:pt x="6156678" y="3711701"/>
                  <a:pt x="6178864" y="3759789"/>
                  <a:pt x="6158980" y="3746229"/>
                </a:cubicBezTo>
                <a:cubicBezTo>
                  <a:pt x="6144630" y="3780750"/>
                  <a:pt x="6117520" y="3867558"/>
                  <a:pt x="6096049" y="3924910"/>
                </a:cubicBezTo>
                <a:lnTo>
                  <a:pt x="6069712" y="3989353"/>
                </a:lnTo>
                <a:lnTo>
                  <a:pt x="6067330" y="4033899"/>
                </a:lnTo>
                <a:cubicBezTo>
                  <a:pt x="6065506" y="4070470"/>
                  <a:pt x="6063599" y="4110146"/>
                  <a:pt x="6061081" y="4142250"/>
                </a:cubicBezTo>
                <a:cubicBezTo>
                  <a:pt x="6055260" y="4200007"/>
                  <a:pt x="6045907" y="4278998"/>
                  <a:pt x="6042858" y="4329442"/>
                </a:cubicBezTo>
                <a:cubicBezTo>
                  <a:pt x="6038376" y="4381764"/>
                  <a:pt x="6036461" y="4433012"/>
                  <a:pt x="6034182" y="4456184"/>
                </a:cubicBezTo>
                <a:lnTo>
                  <a:pt x="6029178" y="4468478"/>
                </a:lnTo>
                <a:lnTo>
                  <a:pt x="6029974" y="4469862"/>
                </a:lnTo>
                <a:cubicBezTo>
                  <a:pt x="6031287" y="4476321"/>
                  <a:pt x="6030316" y="4480555"/>
                  <a:pt x="6028340" y="4483797"/>
                </a:cubicBezTo>
                <a:lnTo>
                  <a:pt x="6025168" y="4487091"/>
                </a:lnTo>
                <a:lnTo>
                  <a:pt x="6023164" y="4496728"/>
                </a:lnTo>
                <a:lnTo>
                  <a:pt x="6016839" y="4515918"/>
                </a:lnTo>
                <a:cubicBezTo>
                  <a:pt x="6017189" y="4517049"/>
                  <a:pt x="6017537" y="4518182"/>
                  <a:pt x="6017886" y="4519316"/>
                </a:cubicBezTo>
                <a:lnTo>
                  <a:pt x="6011819" y="4547957"/>
                </a:lnTo>
                <a:lnTo>
                  <a:pt x="6012791" y="4548262"/>
                </a:lnTo>
                <a:cubicBezTo>
                  <a:pt x="6014837" y="4549595"/>
                  <a:pt x="6016087" y="4551811"/>
                  <a:pt x="6015703" y="4555939"/>
                </a:cubicBezTo>
                <a:cubicBezTo>
                  <a:pt x="6031790" y="4548276"/>
                  <a:pt x="6021405" y="4557977"/>
                  <a:pt x="6018854" y="4570815"/>
                </a:cubicBezTo>
                <a:cubicBezTo>
                  <a:pt x="6021736" y="4583801"/>
                  <a:pt x="6030754" y="4622347"/>
                  <a:pt x="6033000" y="4633846"/>
                </a:cubicBezTo>
                <a:lnTo>
                  <a:pt x="6032325" y="4639816"/>
                </a:lnTo>
                <a:lnTo>
                  <a:pt x="6032549" y="4639923"/>
                </a:lnTo>
                <a:cubicBezTo>
                  <a:pt x="6032911" y="4641190"/>
                  <a:pt x="6032878" y="4643141"/>
                  <a:pt x="6032309" y="4646192"/>
                </a:cubicBezTo>
                <a:lnTo>
                  <a:pt x="6031095" y="4650706"/>
                </a:lnTo>
                <a:lnTo>
                  <a:pt x="6029786" y="4662290"/>
                </a:lnTo>
                <a:cubicBezTo>
                  <a:pt x="6030161" y="4663587"/>
                  <a:pt x="6030536" y="4664883"/>
                  <a:pt x="6030911" y="4666180"/>
                </a:cubicBezTo>
                <a:lnTo>
                  <a:pt x="6033630" y="4667585"/>
                </a:lnTo>
                <a:lnTo>
                  <a:pt x="6033189" y="4668660"/>
                </a:lnTo>
                <a:cubicBezTo>
                  <a:pt x="6027286" y="4676831"/>
                  <a:pt x="6019767" y="4679345"/>
                  <a:pt x="6038764" y="4689807"/>
                </a:cubicBezTo>
                <a:cubicBezTo>
                  <a:pt x="6028616" y="4708535"/>
                  <a:pt x="6040474" y="4712235"/>
                  <a:pt x="6042217" y="4737890"/>
                </a:cubicBezTo>
                <a:cubicBezTo>
                  <a:pt x="6033362" y="4748600"/>
                  <a:pt x="6035273" y="4757223"/>
                  <a:pt x="6040543" y="4765657"/>
                </a:cubicBezTo>
                <a:cubicBezTo>
                  <a:pt x="6034416" y="4790618"/>
                  <a:pt x="6040696" y="4813399"/>
                  <a:pt x="6039956" y="4841463"/>
                </a:cubicBezTo>
                <a:lnTo>
                  <a:pt x="6057123" y="4969863"/>
                </a:lnTo>
                <a:lnTo>
                  <a:pt x="6055039" y="4974028"/>
                </a:lnTo>
                <a:cubicBezTo>
                  <a:pt x="6053860" y="4976933"/>
                  <a:pt x="6053409" y="4978909"/>
                  <a:pt x="6053462" y="4980318"/>
                </a:cubicBezTo>
                <a:lnTo>
                  <a:pt x="6053643" y="4980501"/>
                </a:lnTo>
                <a:lnTo>
                  <a:pt x="6051733" y="4986338"/>
                </a:lnTo>
                <a:lnTo>
                  <a:pt x="6049602" y="4991296"/>
                </a:lnTo>
                <a:cubicBezTo>
                  <a:pt x="6058123" y="5019829"/>
                  <a:pt x="6066643" y="5048361"/>
                  <a:pt x="6075165" y="5076895"/>
                </a:cubicBezTo>
                <a:lnTo>
                  <a:pt x="6073751" y="5081568"/>
                </a:lnTo>
                <a:cubicBezTo>
                  <a:pt x="6073034" y="5084748"/>
                  <a:pt x="6072888" y="5086810"/>
                  <a:pt x="6073150" y="5088173"/>
                </a:cubicBezTo>
                <a:lnTo>
                  <a:pt x="6073355" y="5088300"/>
                </a:lnTo>
                <a:lnTo>
                  <a:pt x="6072362" y="5094558"/>
                </a:lnTo>
                <a:cubicBezTo>
                  <a:pt x="6070184" y="5105196"/>
                  <a:pt x="6067588" y="5115626"/>
                  <a:pt x="6064726" y="5125620"/>
                </a:cubicBezTo>
                <a:cubicBezTo>
                  <a:pt x="6063568" y="5154527"/>
                  <a:pt x="6065189" y="5244020"/>
                  <a:pt x="6065415" y="5268004"/>
                </a:cubicBezTo>
                <a:cubicBezTo>
                  <a:pt x="6065637" y="5268513"/>
                  <a:pt x="6065860" y="5269021"/>
                  <a:pt x="6066081" y="5269530"/>
                </a:cubicBezTo>
                <a:lnTo>
                  <a:pt x="6043407" y="5390941"/>
                </a:lnTo>
                <a:cubicBezTo>
                  <a:pt x="6032545" y="5438194"/>
                  <a:pt x="6020942" y="5465286"/>
                  <a:pt x="6025377" y="5539927"/>
                </a:cubicBezTo>
                <a:cubicBezTo>
                  <a:pt x="6019787" y="5610775"/>
                  <a:pt x="6013913" y="5740573"/>
                  <a:pt x="6010052" y="5791594"/>
                </a:cubicBezTo>
                <a:cubicBezTo>
                  <a:pt x="5989401" y="5787060"/>
                  <a:pt x="6018524" y="5849672"/>
                  <a:pt x="5994220" y="5855206"/>
                </a:cubicBezTo>
                <a:cubicBezTo>
                  <a:pt x="5995282" y="5860240"/>
                  <a:pt x="5980598" y="5868910"/>
                  <a:pt x="5982580" y="5873582"/>
                </a:cubicBezTo>
                <a:cubicBezTo>
                  <a:pt x="5982922" y="5874401"/>
                  <a:pt x="5983265" y="5875218"/>
                  <a:pt x="5983608" y="5876037"/>
                </a:cubicBezTo>
                <a:lnTo>
                  <a:pt x="5983535" y="5886534"/>
                </a:lnTo>
                <a:lnTo>
                  <a:pt x="5988737" y="5888644"/>
                </a:lnTo>
                <a:cubicBezTo>
                  <a:pt x="5989948" y="5893707"/>
                  <a:pt x="5991159" y="5898769"/>
                  <a:pt x="5992371" y="5903832"/>
                </a:cubicBezTo>
                <a:cubicBezTo>
                  <a:pt x="5992924" y="5909651"/>
                  <a:pt x="5992578" y="5916068"/>
                  <a:pt x="5990780" y="5923391"/>
                </a:cubicBezTo>
                <a:cubicBezTo>
                  <a:pt x="5975822" y="5948880"/>
                  <a:pt x="6013580" y="5981626"/>
                  <a:pt x="5993870" y="6013205"/>
                </a:cubicBezTo>
                <a:cubicBezTo>
                  <a:pt x="5988486" y="6024901"/>
                  <a:pt x="5991718" y="6066777"/>
                  <a:pt x="5997673" y="6074018"/>
                </a:cubicBezTo>
                <a:cubicBezTo>
                  <a:pt x="5998007" y="6081731"/>
                  <a:pt x="6007861" y="6126985"/>
                  <a:pt x="6014840" y="6130837"/>
                </a:cubicBezTo>
                <a:cubicBezTo>
                  <a:pt x="6022998" y="6137057"/>
                  <a:pt x="5999420" y="6156330"/>
                  <a:pt x="6010704" y="6152982"/>
                </a:cubicBezTo>
                <a:cubicBezTo>
                  <a:pt x="6008682" y="6186619"/>
                  <a:pt x="6039938" y="6191636"/>
                  <a:pt x="6038294" y="6221100"/>
                </a:cubicBezTo>
                <a:cubicBezTo>
                  <a:pt x="6039643" y="6222126"/>
                  <a:pt x="6046356" y="6257468"/>
                  <a:pt x="6052331" y="6287550"/>
                </a:cubicBezTo>
                <a:cubicBezTo>
                  <a:pt x="6058307" y="6317632"/>
                  <a:pt x="6082079" y="6391312"/>
                  <a:pt x="6074143" y="6401595"/>
                </a:cubicBezTo>
                <a:cubicBezTo>
                  <a:pt x="6074931" y="6423902"/>
                  <a:pt x="6059614" y="6432919"/>
                  <a:pt x="6060199" y="6487110"/>
                </a:cubicBezTo>
                <a:cubicBezTo>
                  <a:pt x="6075583" y="6574474"/>
                  <a:pt x="6076150" y="6553611"/>
                  <a:pt x="6081156" y="6588589"/>
                </a:cubicBezTo>
                <a:cubicBezTo>
                  <a:pt x="6102088" y="6637976"/>
                  <a:pt x="6067660" y="6687723"/>
                  <a:pt x="6114944" y="6769963"/>
                </a:cubicBezTo>
                <a:cubicBezTo>
                  <a:pt x="6130462" y="6819284"/>
                  <a:pt x="6119243" y="6817955"/>
                  <a:pt x="6128950" y="6835814"/>
                </a:cubicBezTo>
                <a:lnTo>
                  <a:pt x="6132536" y="6858000"/>
                </a:lnTo>
                <a:lnTo>
                  <a:pt x="4789511" y="6858000"/>
                </a:lnTo>
                <a:lnTo>
                  <a:pt x="1866294" y="6858000"/>
                </a:lnTo>
                <a:lnTo>
                  <a:pt x="1705866" y="6858000"/>
                </a:lnTo>
                <a:lnTo>
                  <a:pt x="1343025" y="6858000"/>
                </a:lnTo>
                <a:lnTo>
                  <a:pt x="523269" y="6858000"/>
                </a:lnTo>
                <a:lnTo>
                  <a:pt x="362841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4900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2" name="Google Shape;152;p28" title="Splash_land.png"/>
          <p:cNvPicPr preferRelativeResize="0"/>
          <p:nvPr/>
        </p:nvPicPr>
        <p:blipFill rotWithShape="1">
          <a:blip r:embed="rId3">
            <a:alphaModFix/>
          </a:blip>
          <a:srcRect b="0" l="48116" r="0" t="1400"/>
          <a:stretch/>
        </p:blipFill>
        <p:spPr>
          <a:xfrm>
            <a:off x="5698000" y="35999"/>
            <a:ext cx="4046828" cy="4839775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8"/>
          <p:cNvSpPr txBox="1"/>
          <p:nvPr/>
        </p:nvSpPr>
        <p:spPr>
          <a:xfrm>
            <a:off x="5698063" y="4707300"/>
            <a:ext cx="4046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https://huggingface.co/spaces/facebook/vggsfm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2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0" name="Google Shape;160;p29" title="VGGSfM: Visual Geometry Grounded Deep Structure From Motion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480" y="-22288"/>
            <a:ext cx="9079992" cy="52029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0"/>
          <p:cNvSpPr txBox="1"/>
          <p:nvPr>
            <p:ph type="ctrTitle"/>
          </p:nvPr>
        </p:nvSpPr>
        <p:spPr>
          <a:xfrm>
            <a:off x="311700" y="0"/>
            <a:ext cx="8520600" cy="141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 Overview</a:t>
            </a:r>
            <a:endParaRPr/>
          </a:p>
        </p:txBody>
      </p:sp>
      <p:sp>
        <p:nvSpPr>
          <p:cNvPr id="166" name="Google Shape;166;p30"/>
          <p:cNvSpPr txBox="1"/>
          <p:nvPr>
            <p:ph idx="1" type="subTitle"/>
          </p:nvPr>
        </p:nvSpPr>
        <p:spPr>
          <a:xfrm>
            <a:off x="311700" y="1601225"/>
            <a:ext cx="6458700" cy="354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</a:rPr>
              <a:t>Method Input and Objective:</a:t>
            </a:r>
            <a:br>
              <a:rPr lang="en" sz="1600">
                <a:solidFill>
                  <a:schemeClr val="dk1"/>
                </a:solidFill>
              </a:rPr>
            </a:br>
            <a:r>
              <a:rPr lang="en" sz="1600">
                <a:solidFill>
                  <a:schemeClr val="dk1"/>
                </a:solidFill>
              </a:rPr>
              <a:t>	1. Input: Set of RGB images I = {I₁, ..., I_N} of a static scene</a:t>
            </a:r>
            <a:br>
              <a:rPr lang="en" sz="1600">
                <a:solidFill>
                  <a:schemeClr val="dk1"/>
                </a:solidFill>
              </a:rPr>
            </a:br>
            <a:r>
              <a:rPr lang="en" sz="1600">
                <a:solidFill>
                  <a:schemeClr val="dk1"/>
                </a:solidFill>
              </a:rPr>
              <a:t>	2. Goal: Estimate camera projection matrices P = {P₁, ..., P_N}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VGGSfM implements SfM via a single function fθ(I) = (P, X)</a:t>
            </a:r>
            <a:r>
              <a:rPr lang="en" sz="1600">
                <a:solidFill>
                  <a:schemeClr val="dk1"/>
                </a:solidFill>
              </a:rPr>
              <a:t> 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1600">
                <a:solidFill>
                  <a:schemeClr val="dk1"/>
                </a:solidFill>
              </a:rPr>
              <a:t>Pipeline structure:</a:t>
            </a:r>
            <a:br>
              <a:rPr b="1" lang="en" sz="1600">
                <a:solidFill>
                  <a:schemeClr val="dk1"/>
                </a:solidFill>
              </a:rPr>
            </a:br>
            <a:r>
              <a:rPr b="1" lang="en" sz="1600">
                <a:solidFill>
                  <a:schemeClr val="dk1"/>
                </a:solidFill>
              </a:rPr>
              <a:t>	</a:t>
            </a:r>
            <a:r>
              <a:rPr lang="en" sz="1600">
                <a:solidFill>
                  <a:schemeClr val="dk1"/>
                </a:solidFill>
              </a:rPr>
              <a:t>1. T = Tracker(I) → Outputs 2D tracks</a:t>
            </a:r>
            <a:br>
              <a:rPr lang="en" sz="1600">
                <a:solidFill>
                  <a:schemeClr val="dk1"/>
                </a:solidFill>
              </a:rPr>
            </a:br>
            <a:r>
              <a:rPr lang="en" sz="1600">
                <a:solidFill>
                  <a:schemeClr val="dk1"/>
                </a:solidFill>
              </a:rPr>
              <a:t>	2. P̂ = TP(I, T) → Estimates initial camera poses</a:t>
            </a:r>
            <a:br>
              <a:rPr lang="en" sz="1600">
                <a:solidFill>
                  <a:schemeClr val="dk1"/>
                </a:solidFill>
              </a:rPr>
            </a:br>
            <a:r>
              <a:rPr lang="en" sz="1600">
                <a:solidFill>
                  <a:schemeClr val="dk1"/>
                </a:solidFill>
              </a:rPr>
              <a:t>	3. X̂ = TX(T, P̂) → Estimates initial 3D structure</a:t>
            </a:r>
            <a:br>
              <a:rPr lang="en" sz="1600">
                <a:solidFill>
                  <a:schemeClr val="dk1"/>
                </a:solidFill>
              </a:rPr>
            </a:br>
            <a:r>
              <a:rPr lang="en" sz="1600">
                <a:solidFill>
                  <a:schemeClr val="dk1"/>
                </a:solidFill>
              </a:rPr>
              <a:t>	4. (P, X) = BA(T, P̂, X̂) → Final refinement using differentiable bundle adjustment</a:t>
            </a:r>
            <a:endParaRPr sz="1600">
              <a:solidFill>
                <a:schemeClr val="dk1"/>
              </a:solidFill>
            </a:endParaRPr>
          </a:p>
        </p:txBody>
      </p:sp>
      <p:pic>
        <p:nvPicPr>
          <p:cNvPr id="167" name="Google Shape;16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70388" y="2112888"/>
            <a:ext cx="2124075" cy="1381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31"/>
          <p:cNvSpPr/>
          <p:nvPr/>
        </p:nvSpPr>
        <p:spPr>
          <a:xfrm>
            <a:off x="0" y="0"/>
            <a:ext cx="5056495" cy="5143500"/>
          </a:xfrm>
          <a:custGeom>
            <a:rect b="b" l="l" r="r" t="t"/>
            <a:pathLst>
              <a:path extrusionOk="0" h="6858000" w="6568309">
                <a:moveTo>
                  <a:pt x="0" y="0"/>
                </a:moveTo>
                <a:lnTo>
                  <a:pt x="362841" y="0"/>
                </a:lnTo>
                <a:lnTo>
                  <a:pt x="523269" y="0"/>
                </a:lnTo>
                <a:lnTo>
                  <a:pt x="1343025" y="0"/>
                </a:lnTo>
                <a:lnTo>
                  <a:pt x="1705866" y="0"/>
                </a:lnTo>
                <a:lnTo>
                  <a:pt x="1866294" y="0"/>
                </a:lnTo>
                <a:lnTo>
                  <a:pt x="5225154" y="0"/>
                </a:lnTo>
                <a:lnTo>
                  <a:pt x="6568179" y="0"/>
                </a:lnTo>
                <a:lnTo>
                  <a:pt x="6568309" y="1"/>
                </a:lnTo>
                <a:lnTo>
                  <a:pt x="6562951" y="30700"/>
                </a:lnTo>
                <a:cubicBezTo>
                  <a:pt x="6559126" y="84364"/>
                  <a:pt x="6548218" y="241149"/>
                  <a:pt x="6547446" y="310025"/>
                </a:cubicBezTo>
                <a:cubicBezTo>
                  <a:pt x="6550151" y="367544"/>
                  <a:pt x="6557712" y="408251"/>
                  <a:pt x="6558316" y="443960"/>
                </a:cubicBezTo>
                <a:cubicBezTo>
                  <a:pt x="6555224" y="499397"/>
                  <a:pt x="6534767" y="604434"/>
                  <a:pt x="6528896" y="642659"/>
                </a:cubicBezTo>
                <a:cubicBezTo>
                  <a:pt x="6535204" y="657287"/>
                  <a:pt x="6515365" y="658191"/>
                  <a:pt x="6523095" y="673307"/>
                </a:cubicBezTo>
                <a:cubicBezTo>
                  <a:pt x="6523388" y="693769"/>
                  <a:pt x="6506868" y="797295"/>
                  <a:pt x="6496169" y="839641"/>
                </a:cubicBezTo>
                <a:cubicBezTo>
                  <a:pt x="6484119" y="887148"/>
                  <a:pt x="6457817" y="937731"/>
                  <a:pt x="6450789" y="958357"/>
                </a:cubicBezTo>
                <a:cubicBezTo>
                  <a:pt x="6443760" y="978983"/>
                  <a:pt x="6459217" y="936930"/>
                  <a:pt x="6453996" y="963398"/>
                </a:cubicBezTo>
                <a:cubicBezTo>
                  <a:pt x="6448777" y="989867"/>
                  <a:pt x="6425575" y="1087010"/>
                  <a:pt x="6419467" y="1117169"/>
                </a:cubicBezTo>
                <a:cubicBezTo>
                  <a:pt x="6431540" y="1118586"/>
                  <a:pt x="6409651" y="1135372"/>
                  <a:pt x="6417348" y="1144352"/>
                </a:cubicBezTo>
                <a:cubicBezTo>
                  <a:pt x="6424109" y="1150681"/>
                  <a:pt x="6419047" y="1157251"/>
                  <a:pt x="6418473" y="1164484"/>
                </a:cubicBezTo>
                <a:cubicBezTo>
                  <a:pt x="6423767" y="1173524"/>
                  <a:pt x="6413947" y="1205209"/>
                  <a:pt x="6406979" y="1213829"/>
                </a:cubicBezTo>
                <a:cubicBezTo>
                  <a:pt x="6382818" y="1235037"/>
                  <a:pt x="6400452" y="1277327"/>
                  <a:pt x="6381928" y="1294823"/>
                </a:cubicBezTo>
                <a:cubicBezTo>
                  <a:pt x="6379195" y="1300845"/>
                  <a:pt x="6378069" y="1306615"/>
                  <a:pt x="6377948" y="1312193"/>
                </a:cubicBezTo>
                <a:lnTo>
                  <a:pt x="6379894" y="1327626"/>
                </a:lnTo>
                <a:lnTo>
                  <a:pt x="6385024" y="1331644"/>
                </a:lnTo>
                <a:lnTo>
                  <a:pt x="6383696" y="1341276"/>
                </a:lnTo>
                <a:cubicBezTo>
                  <a:pt x="6383952" y="1342166"/>
                  <a:pt x="6384208" y="1343055"/>
                  <a:pt x="6384464" y="1343945"/>
                </a:cubicBezTo>
                <a:cubicBezTo>
                  <a:pt x="6385957" y="1349040"/>
                  <a:pt x="6387253" y="1354080"/>
                  <a:pt x="6387748" y="1359134"/>
                </a:cubicBezTo>
                <a:cubicBezTo>
                  <a:pt x="6384363" y="1373109"/>
                  <a:pt x="6372802" y="1397612"/>
                  <a:pt x="6364157" y="1427803"/>
                </a:cubicBezTo>
                <a:cubicBezTo>
                  <a:pt x="6348141" y="1460349"/>
                  <a:pt x="6348362" y="1505076"/>
                  <a:pt x="6335874" y="1540278"/>
                </a:cubicBezTo>
                <a:lnTo>
                  <a:pt x="6331892" y="1547262"/>
                </a:lnTo>
                <a:lnTo>
                  <a:pt x="6332744" y="1577056"/>
                </a:lnTo>
                <a:cubicBezTo>
                  <a:pt x="6335859" y="1582205"/>
                  <a:pt x="6336674" y="1589568"/>
                  <a:pt x="6333604" y="1595898"/>
                </a:cubicBezTo>
                <a:lnTo>
                  <a:pt x="6324749" y="1703726"/>
                </a:lnTo>
                <a:cubicBezTo>
                  <a:pt x="6324080" y="1739332"/>
                  <a:pt x="6318019" y="1754453"/>
                  <a:pt x="6329594" y="1809535"/>
                </a:cubicBezTo>
                <a:cubicBezTo>
                  <a:pt x="6344930" y="1868036"/>
                  <a:pt x="6323725" y="1952670"/>
                  <a:pt x="6329062" y="2018310"/>
                </a:cubicBezTo>
                <a:cubicBezTo>
                  <a:pt x="6308075" y="2053162"/>
                  <a:pt x="6326925" y="2034561"/>
                  <a:pt x="6321735" y="2071355"/>
                </a:cubicBezTo>
                <a:lnTo>
                  <a:pt x="6322678" y="2141166"/>
                </a:lnTo>
                <a:lnTo>
                  <a:pt x="6321340" y="2154548"/>
                </a:lnTo>
                <a:lnTo>
                  <a:pt x="6316582" y="2158153"/>
                </a:lnTo>
                <a:lnTo>
                  <a:pt x="6311428" y="2178174"/>
                </a:lnTo>
                <a:cubicBezTo>
                  <a:pt x="6310177" y="2185696"/>
                  <a:pt x="6309622" y="2193828"/>
                  <a:pt x="6310192" y="2202858"/>
                </a:cubicBezTo>
                <a:cubicBezTo>
                  <a:pt x="6319667" y="2232772"/>
                  <a:pt x="6296459" y="2283357"/>
                  <a:pt x="6309211" y="2320214"/>
                </a:cubicBezTo>
                <a:cubicBezTo>
                  <a:pt x="6307537" y="2355906"/>
                  <a:pt x="6302490" y="2394678"/>
                  <a:pt x="6300151" y="2417011"/>
                </a:cubicBezTo>
                <a:cubicBezTo>
                  <a:pt x="6292303" y="2426377"/>
                  <a:pt x="6304439" y="2456509"/>
                  <a:pt x="6295176" y="2454207"/>
                </a:cubicBezTo>
                <a:cubicBezTo>
                  <a:pt x="6299335" y="2464947"/>
                  <a:pt x="6297305" y="2476105"/>
                  <a:pt x="6293727" y="2487203"/>
                </a:cubicBezTo>
                <a:lnTo>
                  <a:pt x="6285477" y="2512282"/>
                </a:lnTo>
                <a:cubicBezTo>
                  <a:pt x="6285720" y="2512961"/>
                  <a:pt x="6285962" y="2513640"/>
                  <a:pt x="6286205" y="2514318"/>
                </a:cubicBezTo>
                <a:cubicBezTo>
                  <a:pt x="6292347" y="2534324"/>
                  <a:pt x="6298487" y="2554328"/>
                  <a:pt x="6304629" y="2574334"/>
                </a:cubicBezTo>
                <a:lnTo>
                  <a:pt x="6303842" y="2579877"/>
                </a:lnTo>
                <a:cubicBezTo>
                  <a:pt x="6303729" y="2585644"/>
                  <a:pt x="6304006" y="2603388"/>
                  <a:pt x="6303953" y="2608928"/>
                </a:cubicBezTo>
                <a:lnTo>
                  <a:pt x="6303530" y="2613111"/>
                </a:lnTo>
                <a:lnTo>
                  <a:pt x="6297474" y="2621996"/>
                </a:lnTo>
                <a:lnTo>
                  <a:pt x="6299263" y="2634265"/>
                </a:lnTo>
                <a:lnTo>
                  <a:pt x="6293065" y="2647237"/>
                </a:lnTo>
                <a:cubicBezTo>
                  <a:pt x="6294685" y="2648158"/>
                  <a:pt x="6296180" y="2649356"/>
                  <a:pt x="6297496" y="2650786"/>
                </a:cubicBezTo>
                <a:lnTo>
                  <a:pt x="6301708" y="2661993"/>
                </a:lnTo>
                <a:lnTo>
                  <a:pt x="6295884" y="2670949"/>
                </a:lnTo>
                <a:cubicBezTo>
                  <a:pt x="6304913" y="2672007"/>
                  <a:pt x="6294429" y="2681695"/>
                  <a:pt x="6291714" y="2690255"/>
                </a:cubicBezTo>
                <a:lnTo>
                  <a:pt x="6292327" y="2695683"/>
                </a:lnTo>
                <a:lnTo>
                  <a:pt x="6284410" y="2713964"/>
                </a:lnTo>
                <a:lnTo>
                  <a:pt x="6280410" y="2730175"/>
                </a:lnTo>
                <a:lnTo>
                  <a:pt x="6288082" y="2763497"/>
                </a:lnTo>
                <a:lnTo>
                  <a:pt x="6260924" y="3051539"/>
                </a:lnTo>
                <a:cubicBezTo>
                  <a:pt x="6251455" y="3165645"/>
                  <a:pt x="6222174" y="3216611"/>
                  <a:pt x="6210151" y="3335396"/>
                </a:cubicBezTo>
                <a:lnTo>
                  <a:pt x="6212034" y="3456509"/>
                </a:lnTo>
                <a:lnTo>
                  <a:pt x="6197490" y="3531827"/>
                </a:lnTo>
                <a:lnTo>
                  <a:pt x="6208018" y="3570877"/>
                </a:lnTo>
                <a:lnTo>
                  <a:pt x="6205920" y="3583849"/>
                </a:lnTo>
                <a:lnTo>
                  <a:pt x="6199616" y="3592763"/>
                </a:lnTo>
                <a:cubicBezTo>
                  <a:pt x="6191839" y="3613948"/>
                  <a:pt x="6196204" y="3641245"/>
                  <a:pt x="6181288" y="3653485"/>
                </a:cubicBezTo>
                <a:cubicBezTo>
                  <a:pt x="6178087" y="3659316"/>
                  <a:pt x="6176516" y="3664985"/>
                  <a:pt x="6175963" y="3670528"/>
                </a:cubicBezTo>
                <a:lnTo>
                  <a:pt x="6176722" y="3685990"/>
                </a:lnTo>
                <a:lnTo>
                  <a:pt x="6181549" y="3690283"/>
                </a:lnTo>
                <a:lnTo>
                  <a:pt x="6179476" y="3699787"/>
                </a:lnTo>
                <a:cubicBezTo>
                  <a:pt x="6179664" y="3700686"/>
                  <a:pt x="6179852" y="3701586"/>
                  <a:pt x="6180040" y="3702486"/>
                </a:cubicBezTo>
                <a:cubicBezTo>
                  <a:pt x="6181140" y="3707637"/>
                  <a:pt x="6182047" y="3712728"/>
                  <a:pt x="6182155" y="3717784"/>
                </a:cubicBezTo>
                <a:cubicBezTo>
                  <a:pt x="6156678" y="3711701"/>
                  <a:pt x="6178864" y="3759789"/>
                  <a:pt x="6158980" y="3746229"/>
                </a:cubicBezTo>
                <a:cubicBezTo>
                  <a:pt x="6144630" y="3780750"/>
                  <a:pt x="6117520" y="3867558"/>
                  <a:pt x="6096049" y="3924910"/>
                </a:cubicBezTo>
                <a:lnTo>
                  <a:pt x="6069712" y="3989353"/>
                </a:lnTo>
                <a:lnTo>
                  <a:pt x="6067330" y="4033899"/>
                </a:lnTo>
                <a:cubicBezTo>
                  <a:pt x="6065506" y="4070470"/>
                  <a:pt x="6063599" y="4110146"/>
                  <a:pt x="6061081" y="4142250"/>
                </a:cubicBezTo>
                <a:cubicBezTo>
                  <a:pt x="6055260" y="4200007"/>
                  <a:pt x="6045907" y="4278998"/>
                  <a:pt x="6042858" y="4329442"/>
                </a:cubicBezTo>
                <a:cubicBezTo>
                  <a:pt x="6038376" y="4381764"/>
                  <a:pt x="6036461" y="4433012"/>
                  <a:pt x="6034182" y="4456184"/>
                </a:cubicBezTo>
                <a:lnTo>
                  <a:pt x="6029178" y="4468478"/>
                </a:lnTo>
                <a:lnTo>
                  <a:pt x="6029974" y="4469862"/>
                </a:lnTo>
                <a:cubicBezTo>
                  <a:pt x="6031287" y="4476321"/>
                  <a:pt x="6030316" y="4480555"/>
                  <a:pt x="6028340" y="4483797"/>
                </a:cubicBezTo>
                <a:lnTo>
                  <a:pt x="6025168" y="4487091"/>
                </a:lnTo>
                <a:lnTo>
                  <a:pt x="6023164" y="4496728"/>
                </a:lnTo>
                <a:lnTo>
                  <a:pt x="6016839" y="4515918"/>
                </a:lnTo>
                <a:cubicBezTo>
                  <a:pt x="6017189" y="4517049"/>
                  <a:pt x="6017537" y="4518182"/>
                  <a:pt x="6017886" y="4519316"/>
                </a:cubicBezTo>
                <a:lnTo>
                  <a:pt x="6011819" y="4547957"/>
                </a:lnTo>
                <a:lnTo>
                  <a:pt x="6012791" y="4548262"/>
                </a:lnTo>
                <a:cubicBezTo>
                  <a:pt x="6014837" y="4549595"/>
                  <a:pt x="6016087" y="4551811"/>
                  <a:pt x="6015703" y="4555939"/>
                </a:cubicBezTo>
                <a:cubicBezTo>
                  <a:pt x="6031790" y="4548276"/>
                  <a:pt x="6021405" y="4557977"/>
                  <a:pt x="6018854" y="4570815"/>
                </a:cubicBezTo>
                <a:cubicBezTo>
                  <a:pt x="6021736" y="4583801"/>
                  <a:pt x="6030754" y="4622347"/>
                  <a:pt x="6033000" y="4633846"/>
                </a:cubicBezTo>
                <a:lnTo>
                  <a:pt x="6032325" y="4639816"/>
                </a:lnTo>
                <a:lnTo>
                  <a:pt x="6032549" y="4639923"/>
                </a:lnTo>
                <a:cubicBezTo>
                  <a:pt x="6032911" y="4641190"/>
                  <a:pt x="6032878" y="4643141"/>
                  <a:pt x="6032309" y="4646192"/>
                </a:cubicBezTo>
                <a:lnTo>
                  <a:pt x="6031095" y="4650706"/>
                </a:lnTo>
                <a:lnTo>
                  <a:pt x="6029786" y="4662290"/>
                </a:lnTo>
                <a:cubicBezTo>
                  <a:pt x="6030161" y="4663587"/>
                  <a:pt x="6030536" y="4664883"/>
                  <a:pt x="6030911" y="4666180"/>
                </a:cubicBezTo>
                <a:lnTo>
                  <a:pt x="6033630" y="4667585"/>
                </a:lnTo>
                <a:lnTo>
                  <a:pt x="6033189" y="4668660"/>
                </a:lnTo>
                <a:cubicBezTo>
                  <a:pt x="6027286" y="4676831"/>
                  <a:pt x="6019767" y="4679345"/>
                  <a:pt x="6038764" y="4689807"/>
                </a:cubicBezTo>
                <a:cubicBezTo>
                  <a:pt x="6028616" y="4708535"/>
                  <a:pt x="6040474" y="4712235"/>
                  <a:pt x="6042217" y="4737890"/>
                </a:cubicBezTo>
                <a:cubicBezTo>
                  <a:pt x="6033362" y="4748600"/>
                  <a:pt x="6035273" y="4757223"/>
                  <a:pt x="6040543" y="4765657"/>
                </a:cubicBezTo>
                <a:cubicBezTo>
                  <a:pt x="6034416" y="4790618"/>
                  <a:pt x="6040696" y="4813399"/>
                  <a:pt x="6039956" y="4841463"/>
                </a:cubicBezTo>
                <a:lnTo>
                  <a:pt x="6057123" y="4969863"/>
                </a:lnTo>
                <a:lnTo>
                  <a:pt x="6055039" y="4974028"/>
                </a:lnTo>
                <a:cubicBezTo>
                  <a:pt x="6053860" y="4976933"/>
                  <a:pt x="6053409" y="4978909"/>
                  <a:pt x="6053462" y="4980318"/>
                </a:cubicBezTo>
                <a:lnTo>
                  <a:pt x="6053643" y="4980501"/>
                </a:lnTo>
                <a:lnTo>
                  <a:pt x="6051733" y="4986338"/>
                </a:lnTo>
                <a:lnTo>
                  <a:pt x="6049602" y="4991296"/>
                </a:lnTo>
                <a:cubicBezTo>
                  <a:pt x="6058123" y="5019829"/>
                  <a:pt x="6066643" y="5048361"/>
                  <a:pt x="6075165" y="5076895"/>
                </a:cubicBezTo>
                <a:lnTo>
                  <a:pt x="6073751" y="5081568"/>
                </a:lnTo>
                <a:cubicBezTo>
                  <a:pt x="6073034" y="5084748"/>
                  <a:pt x="6072888" y="5086810"/>
                  <a:pt x="6073150" y="5088173"/>
                </a:cubicBezTo>
                <a:lnTo>
                  <a:pt x="6073355" y="5088300"/>
                </a:lnTo>
                <a:lnTo>
                  <a:pt x="6072362" y="5094558"/>
                </a:lnTo>
                <a:cubicBezTo>
                  <a:pt x="6070184" y="5105196"/>
                  <a:pt x="6067588" y="5115626"/>
                  <a:pt x="6064726" y="5125620"/>
                </a:cubicBezTo>
                <a:cubicBezTo>
                  <a:pt x="6063568" y="5154527"/>
                  <a:pt x="6065189" y="5244020"/>
                  <a:pt x="6065415" y="5268004"/>
                </a:cubicBezTo>
                <a:cubicBezTo>
                  <a:pt x="6065637" y="5268513"/>
                  <a:pt x="6065860" y="5269021"/>
                  <a:pt x="6066081" y="5269530"/>
                </a:cubicBezTo>
                <a:lnTo>
                  <a:pt x="6043407" y="5390941"/>
                </a:lnTo>
                <a:cubicBezTo>
                  <a:pt x="6032545" y="5438194"/>
                  <a:pt x="6020942" y="5465286"/>
                  <a:pt x="6025377" y="5539927"/>
                </a:cubicBezTo>
                <a:cubicBezTo>
                  <a:pt x="6019787" y="5610775"/>
                  <a:pt x="6013913" y="5740573"/>
                  <a:pt x="6010052" y="5791594"/>
                </a:cubicBezTo>
                <a:cubicBezTo>
                  <a:pt x="5989401" y="5787060"/>
                  <a:pt x="6018524" y="5849672"/>
                  <a:pt x="5994220" y="5855206"/>
                </a:cubicBezTo>
                <a:cubicBezTo>
                  <a:pt x="5995282" y="5860240"/>
                  <a:pt x="5980598" y="5868910"/>
                  <a:pt x="5982580" y="5873582"/>
                </a:cubicBezTo>
                <a:cubicBezTo>
                  <a:pt x="5982922" y="5874401"/>
                  <a:pt x="5983265" y="5875218"/>
                  <a:pt x="5983608" y="5876037"/>
                </a:cubicBezTo>
                <a:lnTo>
                  <a:pt x="5983535" y="5886534"/>
                </a:lnTo>
                <a:lnTo>
                  <a:pt x="5988737" y="5888644"/>
                </a:lnTo>
                <a:cubicBezTo>
                  <a:pt x="5989948" y="5893707"/>
                  <a:pt x="5991159" y="5898769"/>
                  <a:pt x="5992371" y="5903832"/>
                </a:cubicBezTo>
                <a:cubicBezTo>
                  <a:pt x="5992924" y="5909651"/>
                  <a:pt x="5992578" y="5916068"/>
                  <a:pt x="5990780" y="5923391"/>
                </a:cubicBezTo>
                <a:cubicBezTo>
                  <a:pt x="5975822" y="5948880"/>
                  <a:pt x="6013580" y="5981626"/>
                  <a:pt x="5993870" y="6013205"/>
                </a:cubicBezTo>
                <a:cubicBezTo>
                  <a:pt x="5988486" y="6024901"/>
                  <a:pt x="5991718" y="6066777"/>
                  <a:pt x="5997673" y="6074018"/>
                </a:cubicBezTo>
                <a:cubicBezTo>
                  <a:pt x="5998007" y="6081731"/>
                  <a:pt x="6007861" y="6126985"/>
                  <a:pt x="6014840" y="6130837"/>
                </a:cubicBezTo>
                <a:cubicBezTo>
                  <a:pt x="6022998" y="6137057"/>
                  <a:pt x="5999420" y="6156330"/>
                  <a:pt x="6010704" y="6152982"/>
                </a:cubicBezTo>
                <a:cubicBezTo>
                  <a:pt x="6008682" y="6186619"/>
                  <a:pt x="6039938" y="6191636"/>
                  <a:pt x="6038294" y="6221100"/>
                </a:cubicBezTo>
                <a:cubicBezTo>
                  <a:pt x="6039643" y="6222126"/>
                  <a:pt x="6046356" y="6257468"/>
                  <a:pt x="6052331" y="6287550"/>
                </a:cubicBezTo>
                <a:cubicBezTo>
                  <a:pt x="6058307" y="6317632"/>
                  <a:pt x="6082079" y="6391312"/>
                  <a:pt x="6074143" y="6401595"/>
                </a:cubicBezTo>
                <a:cubicBezTo>
                  <a:pt x="6074931" y="6423902"/>
                  <a:pt x="6059614" y="6432919"/>
                  <a:pt x="6060199" y="6487110"/>
                </a:cubicBezTo>
                <a:cubicBezTo>
                  <a:pt x="6075583" y="6574474"/>
                  <a:pt x="6076150" y="6553611"/>
                  <a:pt x="6081156" y="6588589"/>
                </a:cubicBezTo>
                <a:cubicBezTo>
                  <a:pt x="6102088" y="6637976"/>
                  <a:pt x="6067660" y="6687723"/>
                  <a:pt x="6114944" y="6769963"/>
                </a:cubicBezTo>
                <a:cubicBezTo>
                  <a:pt x="6130462" y="6819284"/>
                  <a:pt x="6119243" y="6817955"/>
                  <a:pt x="6128950" y="6835814"/>
                </a:cubicBezTo>
                <a:lnTo>
                  <a:pt x="6132536" y="6858000"/>
                </a:lnTo>
                <a:lnTo>
                  <a:pt x="4789511" y="6858000"/>
                </a:lnTo>
                <a:lnTo>
                  <a:pt x="1866294" y="6858000"/>
                </a:lnTo>
                <a:lnTo>
                  <a:pt x="1705866" y="6858000"/>
                </a:lnTo>
                <a:lnTo>
                  <a:pt x="1343025" y="6858000"/>
                </a:lnTo>
                <a:lnTo>
                  <a:pt x="523269" y="6858000"/>
                </a:lnTo>
                <a:lnTo>
                  <a:pt x="362841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4901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31"/>
          <p:cNvSpPr txBox="1"/>
          <p:nvPr>
            <p:ph type="title"/>
          </p:nvPr>
        </p:nvSpPr>
        <p:spPr>
          <a:xfrm>
            <a:off x="852775" y="457200"/>
            <a:ext cx="4117800" cy="99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20"/>
              <a:buFont typeface="Play"/>
              <a:buNone/>
            </a:pPr>
            <a:r>
              <a:rPr lang="en" sz="2820">
                <a:latin typeface="Times New Roman"/>
                <a:ea typeface="Times New Roman"/>
                <a:cs typeface="Times New Roman"/>
                <a:sym typeface="Times New Roman"/>
              </a:rPr>
              <a:t>Tracker – The Foundation of VGGSfM</a:t>
            </a:r>
            <a:endParaRPr sz="327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5" name="Google Shape;175;p31"/>
          <p:cNvSpPr txBox="1"/>
          <p:nvPr>
            <p:ph idx="1" type="body"/>
          </p:nvPr>
        </p:nvSpPr>
        <p:spPr>
          <a:xfrm>
            <a:off x="852776" y="1645577"/>
            <a:ext cx="3328527" cy="293143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9525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b="1" i="0" lang="en" sz="1500" u="none" cap="none" strike="noStrike">
                <a:latin typeface="Arial"/>
                <a:ea typeface="Arial"/>
                <a:cs typeface="Arial"/>
                <a:sym typeface="Arial"/>
              </a:rPr>
              <a:t>Problem</a:t>
            </a:r>
            <a:r>
              <a:rPr b="0" i="0" lang="en" sz="1500" u="none" cap="none" strike="noStrike">
                <a:latin typeface="Arial"/>
                <a:ea typeface="Arial"/>
                <a:cs typeface="Arial"/>
                <a:sym typeface="Arial"/>
              </a:rPr>
              <a:t>: Traditional SfM relies on brittle keypoint chaining </a:t>
            </a:r>
            <a:endParaRPr/>
          </a:p>
          <a:p>
            <a:pPr indent="-95250" lvl="0" marL="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b="1" i="0" lang="en" sz="1500" u="none" cap="none" strike="noStrike">
                <a:latin typeface="Arial"/>
                <a:ea typeface="Arial"/>
                <a:cs typeface="Arial"/>
                <a:sym typeface="Arial"/>
              </a:rPr>
              <a:t>Solution</a:t>
            </a:r>
            <a:r>
              <a:rPr b="0" i="0" lang="en" sz="1500" u="none" cap="none" strike="noStrike">
                <a:latin typeface="Arial"/>
                <a:ea typeface="Arial"/>
                <a:cs typeface="Arial"/>
                <a:sym typeface="Arial"/>
              </a:rPr>
              <a:t>: Deep Transformer-based tracker </a:t>
            </a:r>
            <a:endParaRPr/>
          </a:p>
          <a:p>
            <a:pPr indent="-95250" lvl="0" marL="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b="1" i="0" lang="en" sz="1500" u="none" cap="none" strike="noStrike">
                <a:latin typeface="Arial"/>
                <a:ea typeface="Arial"/>
                <a:cs typeface="Arial"/>
                <a:sym typeface="Arial"/>
              </a:rPr>
              <a:t>Benefits</a:t>
            </a:r>
            <a:r>
              <a:rPr b="0" i="0" lang="en" sz="1500" u="none" cap="none" strike="noStrike">
                <a:latin typeface="Arial"/>
                <a:ea typeface="Arial"/>
                <a:cs typeface="Arial"/>
                <a:sym typeface="Arial"/>
              </a:rPr>
              <a:t>: </a:t>
            </a:r>
            <a:endParaRPr/>
          </a:p>
          <a:p>
            <a:pPr indent="-95250" lvl="0" marL="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b="0" i="0" lang="en" sz="1500" u="none" cap="none" strike="noStrike">
                <a:latin typeface="Arial"/>
                <a:ea typeface="Arial"/>
                <a:cs typeface="Arial"/>
                <a:sym typeface="Arial"/>
              </a:rPr>
              <a:t>Direct tracking across all images simultaneously </a:t>
            </a:r>
            <a:endParaRPr/>
          </a:p>
          <a:p>
            <a:pPr indent="-95250" lvl="0" marL="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b="0" i="0" lang="en" sz="1500" u="none" cap="none" strike="noStrike">
                <a:latin typeface="Arial"/>
                <a:ea typeface="Arial"/>
                <a:cs typeface="Arial"/>
                <a:sym typeface="Arial"/>
              </a:rPr>
              <a:t>No need for temporal ordering of frames </a:t>
            </a:r>
            <a:endParaRPr/>
          </a:p>
          <a:p>
            <a:pPr indent="-95250" lvl="0" marL="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b="0" i="0" lang="en" sz="1500" u="none" cap="none" strike="noStrike">
                <a:latin typeface="Arial"/>
                <a:ea typeface="Arial"/>
                <a:cs typeface="Arial"/>
                <a:sym typeface="Arial"/>
              </a:rPr>
              <a:t>Eliminates error accumulation from pairwise matching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6" name="Google Shape;176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60458" y="1023099"/>
            <a:ext cx="3553238" cy="31139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32"/>
          <p:cNvSpPr/>
          <p:nvPr/>
        </p:nvSpPr>
        <p:spPr>
          <a:xfrm>
            <a:off x="0" y="0"/>
            <a:ext cx="4240079" cy="5143500"/>
          </a:xfrm>
          <a:custGeom>
            <a:rect b="b" l="l" r="r" t="t"/>
            <a:pathLst>
              <a:path extrusionOk="0" h="6858000" w="6096000">
                <a:moveTo>
                  <a:pt x="0" y="0"/>
                </a:moveTo>
                <a:lnTo>
                  <a:pt x="5567517" y="0"/>
                </a:lnTo>
                <a:lnTo>
                  <a:pt x="5566938" y="1705"/>
                </a:lnTo>
                <a:cubicBezTo>
                  <a:pt x="5563126" y="8440"/>
                  <a:pt x="5558112" y="13784"/>
                  <a:pt x="5551594" y="17287"/>
                </a:cubicBezTo>
                <a:cubicBezTo>
                  <a:pt x="5562364" y="82036"/>
                  <a:pt x="5510349" y="69804"/>
                  <a:pt x="5545641" y="130336"/>
                </a:cubicBezTo>
                <a:cubicBezTo>
                  <a:pt x="5526953" y="117589"/>
                  <a:pt x="5536978" y="162458"/>
                  <a:pt x="5538289" y="187093"/>
                </a:cubicBezTo>
                <a:cubicBezTo>
                  <a:pt x="5536205" y="226511"/>
                  <a:pt x="5545722" y="205530"/>
                  <a:pt x="5545790" y="265704"/>
                </a:cubicBezTo>
                <a:cubicBezTo>
                  <a:pt x="5542296" y="317533"/>
                  <a:pt x="5543813" y="325288"/>
                  <a:pt x="5542313" y="354566"/>
                </a:cubicBezTo>
                <a:lnTo>
                  <a:pt x="5524126" y="472000"/>
                </a:lnTo>
                <a:lnTo>
                  <a:pt x="5522170" y="473782"/>
                </a:lnTo>
                <a:cubicBezTo>
                  <a:pt x="5517847" y="482008"/>
                  <a:pt x="5518682" y="487340"/>
                  <a:pt x="5521798" y="491380"/>
                </a:cubicBezTo>
                <a:lnTo>
                  <a:pt x="5536419" y="531675"/>
                </a:lnTo>
                <a:lnTo>
                  <a:pt x="5533435" y="536015"/>
                </a:lnTo>
                <a:lnTo>
                  <a:pt x="5538088" y="572092"/>
                </a:lnTo>
                <a:lnTo>
                  <a:pt x="5536061" y="572511"/>
                </a:lnTo>
                <a:cubicBezTo>
                  <a:pt x="5531611" y="574271"/>
                  <a:pt x="5528529" y="577121"/>
                  <a:pt x="5528218" y="582332"/>
                </a:cubicBezTo>
                <a:cubicBezTo>
                  <a:pt x="5498002" y="573171"/>
                  <a:pt x="5516262" y="585107"/>
                  <a:pt x="5518011" y="601285"/>
                </a:cubicBezTo>
                <a:cubicBezTo>
                  <a:pt x="5508838" y="617831"/>
                  <a:pt x="5480684" y="666964"/>
                  <a:pt x="5473174" y="681608"/>
                </a:cubicBezTo>
                <a:cubicBezTo>
                  <a:pt x="5473102" y="684122"/>
                  <a:pt x="5473033" y="686637"/>
                  <a:pt x="5472963" y="689151"/>
                </a:cubicBezTo>
                <a:lnTo>
                  <a:pt x="5472485" y="689289"/>
                </a:lnTo>
                <a:cubicBezTo>
                  <a:pt x="5471434" y="690905"/>
                  <a:pt x="5470986" y="693376"/>
                  <a:pt x="5471326" y="697222"/>
                </a:cubicBezTo>
                <a:cubicBezTo>
                  <a:pt x="5471606" y="703992"/>
                  <a:pt x="5471884" y="710761"/>
                  <a:pt x="5472164" y="717531"/>
                </a:cubicBezTo>
                <a:lnTo>
                  <a:pt x="5468891" y="722494"/>
                </a:lnTo>
                <a:lnTo>
                  <a:pt x="5463081" y="724368"/>
                </a:lnTo>
                <a:lnTo>
                  <a:pt x="5446981" y="752692"/>
                </a:lnTo>
                <a:cubicBezTo>
                  <a:pt x="5454691" y="764380"/>
                  <a:pt x="5422719" y="808083"/>
                  <a:pt x="5417190" y="816346"/>
                </a:cubicBezTo>
                <a:lnTo>
                  <a:pt x="5388958" y="889417"/>
                </a:lnTo>
                <a:cubicBezTo>
                  <a:pt x="5320491" y="969963"/>
                  <a:pt x="5321907" y="1005331"/>
                  <a:pt x="5307044" y="1063288"/>
                </a:cubicBezTo>
                <a:cubicBezTo>
                  <a:pt x="5313332" y="1111028"/>
                  <a:pt x="5317096" y="1110140"/>
                  <a:pt x="5303837" y="1157176"/>
                </a:cubicBezTo>
                <a:cubicBezTo>
                  <a:pt x="5301103" y="1192124"/>
                  <a:pt x="5301884" y="1197232"/>
                  <a:pt x="5286494" y="1210776"/>
                </a:cubicBezTo>
                <a:lnTo>
                  <a:pt x="5282463" y="1301993"/>
                </a:lnTo>
                <a:lnTo>
                  <a:pt x="5252235" y="1360879"/>
                </a:lnTo>
                <a:lnTo>
                  <a:pt x="5244497" y="1404045"/>
                </a:lnTo>
                <a:lnTo>
                  <a:pt x="5223823" y="1429568"/>
                </a:lnTo>
                <a:lnTo>
                  <a:pt x="5224851" y="1430305"/>
                </a:lnTo>
                <a:cubicBezTo>
                  <a:pt x="5226697" y="1432466"/>
                  <a:pt x="5214738" y="1459891"/>
                  <a:pt x="5212394" y="1463304"/>
                </a:cubicBezTo>
                <a:cubicBezTo>
                  <a:pt x="5209912" y="1477394"/>
                  <a:pt x="5213027" y="1501295"/>
                  <a:pt x="5209958" y="1514846"/>
                </a:cubicBezTo>
                <a:lnTo>
                  <a:pt x="5206417" y="1519731"/>
                </a:lnTo>
                <a:lnTo>
                  <a:pt x="5206640" y="1519929"/>
                </a:lnTo>
                <a:cubicBezTo>
                  <a:pt x="5206490" y="1521210"/>
                  <a:pt x="5209710" y="1543635"/>
                  <a:pt x="5207632" y="1546022"/>
                </a:cubicBezTo>
                <a:lnTo>
                  <a:pt x="5212030" y="1578752"/>
                </a:lnTo>
                <a:cubicBezTo>
                  <a:pt x="5206147" y="1605585"/>
                  <a:pt x="5226381" y="1622803"/>
                  <a:pt x="5203533" y="1647555"/>
                </a:cubicBezTo>
                <a:cubicBezTo>
                  <a:pt x="5198128" y="1672675"/>
                  <a:pt x="5203213" y="1694404"/>
                  <a:pt x="5190877" y="1715685"/>
                </a:cubicBezTo>
                <a:cubicBezTo>
                  <a:pt x="5196815" y="1724301"/>
                  <a:pt x="5198098" y="1732435"/>
                  <a:pt x="5184235" y="1740358"/>
                </a:cubicBezTo>
                <a:cubicBezTo>
                  <a:pt x="5182625" y="1763793"/>
                  <a:pt x="5198368" y="1769422"/>
                  <a:pt x="5181475" y="1784314"/>
                </a:cubicBezTo>
                <a:cubicBezTo>
                  <a:pt x="5205987" y="1797417"/>
                  <a:pt x="5195246" y="1798221"/>
                  <a:pt x="5185845" y="1804434"/>
                </a:cubicBezTo>
                <a:lnTo>
                  <a:pt x="5185068" y="1805316"/>
                </a:lnTo>
                <a:lnTo>
                  <a:pt x="5188593" y="1807109"/>
                </a:lnTo>
                <a:lnTo>
                  <a:pt x="5185920" y="1821003"/>
                </a:lnTo>
                <a:lnTo>
                  <a:pt x="5183543" y="1824832"/>
                </a:lnTo>
                <a:cubicBezTo>
                  <a:pt x="5182284" y="1827468"/>
                  <a:pt x="5181937" y="1829219"/>
                  <a:pt x="5182235" y="1830429"/>
                </a:cubicBezTo>
                <a:lnTo>
                  <a:pt x="5182525" y="1830569"/>
                </a:lnTo>
                <a:lnTo>
                  <a:pt x="5180663" y="1835810"/>
                </a:lnTo>
                <a:cubicBezTo>
                  <a:pt x="5176779" y="1844665"/>
                  <a:pt x="5172297" y="1853278"/>
                  <a:pt x="5167452" y="1861483"/>
                </a:cubicBezTo>
                <a:cubicBezTo>
                  <a:pt x="5179827" y="1866643"/>
                  <a:pt x="5166788" y="1884999"/>
                  <a:pt x="5174266" y="1892417"/>
                </a:cubicBezTo>
                <a:lnTo>
                  <a:pt x="5189262" y="1895114"/>
                </a:lnTo>
                <a:lnTo>
                  <a:pt x="5187100" y="1899379"/>
                </a:lnTo>
                <a:lnTo>
                  <a:pt x="5180471" y="1907867"/>
                </a:lnTo>
                <a:cubicBezTo>
                  <a:pt x="5179609" y="1909162"/>
                  <a:pt x="5179647" y="1909994"/>
                  <a:pt x="5181361" y="1910265"/>
                </a:cubicBezTo>
                <a:cubicBezTo>
                  <a:pt x="5180995" y="1914884"/>
                  <a:pt x="5177893" y="1930292"/>
                  <a:pt x="5178268" y="1935584"/>
                </a:cubicBezTo>
                <a:lnTo>
                  <a:pt x="5183619" y="1942021"/>
                </a:lnTo>
                <a:lnTo>
                  <a:pt x="5184480" y="1945112"/>
                </a:lnTo>
                <a:lnTo>
                  <a:pt x="5172776" y="1961162"/>
                </a:lnTo>
                <a:lnTo>
                  <a:pt x="5168513" y="1969445"/>
                </a:lnTo>
                <a:lnTo>
                  <a:pt x="5126597" y="2024270"/>
                </a:lnTo>
                <a:lnTo>
                  <a:pt x="5119528" y="2107942"/>
                </a:lnTo>
                <a:cubicBezTo>
                  <a:pt x="5089290" y="2138038"/>
                  <a:pt x="5110415" y="2159228"/>
                  <a:pt x="5110356" y="2193455"/>
                </a:cubicBezTo>
                <a:cubicBezTo>
                  <a:pt x="5101302" y="2220953"/>
                  <a:pt x="5110381" y="2224200"/>
                  <a:pt x="5104992" y="2260088"/>
                </a:cubicBezTo>
                <a:cubicBezTo>
                  <a:pt x="5096504" y="2291744"/>
                  <a:pt x="5078225" y="2299003"/>
                  <a:pt x="5059439" y="2335735"/>
                </a:cubicBezTo>
                <a:cubicBezTo>
                  <a:pt x="5029465" y="2329020"/>
                  <a:pt x="5058046" y="2407546"/>
                  <a:pt x="5022061" y="2408995"/>
                </a:cubicBezTo>
                <a:cubicBezTo>
                  <a:pt x="5023289" y="2413465"/>
                  <a:pt x="5019654" y="2441580"/>
                  <a:pt x="5022253" y="2445869"/>
                </a:cubicBezTo>
                <a:cubicBezTo>
                  <a:pt x="5022440" y="2449625"/>
                  <a:pt x="5011241" y="2492743"/>
                  <a:pt x="5011426" y="2496499"/>
                </a:cubicBezTo>
                <a:lnTo>
                  <a:pt x="4994224" y="2549900"/>
                </a:lnTo>
                <a:cubicBezTo>
                  <a:pt x="4992353" y="2564757"/>
                  <a:pt x="4998952" y="2582253"/>
                  <a:pt x="4995245" y="2596456"/>
                </a:cubicBezTo>
                <a:lnTo>
                  <a:pt x="4988570" y="2606088"/>
                </a:lnTo>
                <a:cubicBezTo>
                  <a:pt x="4988504" y="2615842"/>
                  <a:pt x="4988436" y="2625597"/>
                  <a:pt x="4988371" y="2635351"/>
                </a:cubicBezTo>
                <a:lnTo>
                  <a:pt x="4983212" y="2665666"/>
                </a:lnTo>
                <a:lnTo>
                  <a:pt x="4968234" y="2715895"/>
                </a:lnTo>
                <a:lnTo>
                  <a:pt x="4975888" y="2725052"/>
                </a:lnTo>
                <a:lnTo>
                  <a:pt x="4980195" y="2726489"/>
                </a:lnTo>
                <a:lnTo>
                  <a:pt x="4976218" y="2740278"/>
                </a:lnTo>
                <a:lnTo>
                  <a:pt x="4980571" y="2751112"/>
                </a:lnTo>
                <a:lnTo>
                  <a:pt x="4973893" y="2760208"/>
                </a:lnTo>
                <a:lnTo>
                  <a:pt x="4979005" y="2790136"/>
                </a:lnTo>
                <a:lnTo>
                  <a:pt x="4986137" y="2804183"/>
                </a:lnTo>
                <a:cubicBezTo>
                  <a:pt x="4986150" y="2811409"/>
                  <a:pt x="4986162" y="2818634"/>
                  <a:pt x="4986175" y="2825860"/>
                </a:cubicBezTo>
                <a:cubicBezTo>
                  <a:pt x="4987474" y="2843788"/>
                  <a:pt x="4992871" y="2886513"/>
                  <a:pt x="4993936" y="2911749"/>
                </a:cubicBezTo>
                <a:cubicBezTo>
                  <a:pt x="4993313" y="2946689"/>
                  <a:pt x="4980300" y="2954448"/>
                  <a:pt x="4992563" y="2977278"/>
                </a:cubicBezTo>
                <a:cubicBezTo>
                  <a:pt x="4985688" y="2983455"/>
                  <a:pt x="4982051" y="2987749"/>
                  <a:pt x="4980516" y="2991092"/>
                </a:cubicBezTo>
                <a:cubicBezTo>
                  <a:pt x="4975910" y="3001119"/>
                  <a:pt x="4990216" y="3002537"/>
                  <a:pt x="4992801" y="3020247"/>
                </a:cubicBezTo>
                <a:cubicBezTo>
                  <a:pt x="4998517" y="3032637"/>
                  <a:pt x="5013148" y="3051512"/>
                  <a:pt x="5014805" y="3065434"/>
                </a:cubicBezTo>
                <a:cubicBezTo>
                  <a:pt x="4998836" y="3057428"/>
                  <a:pt x="5016840" y="3105196"/>
                  <a:pt x="5002733" y="3103777"/>
                </a:cubicBezTo>
                <a:cubicBezTo>
                  <a:pt x="5022381" y="3124610"/>
                  <a:pt x="4997365" y="3128169"/>
                  <a:pt x="5002941" y="3151828"/>
                </a:cubicBezTo>
                <a:cubicBezTo>
                  <a:pt x="5010264" y="3163902"/>
                  <a:pt x="5011356" y="3171780"/>
                  <a:pt x="5002883" y="3180546"/>
                </a:cubicBezTo>
                <a:cubicBezTo>
                  <a:pt x="5038586" y="3236545"/>
                  <a:pt x="5003723" y="3210316"/>
                  <a:pt x="5016711" y="3258677"/>
                </a:cubicBezTo>
                <a:lnTo>
                  <a:pt x="5017918" y="3262610"/>
                </a:lnTo>
                <a:lnTo>
                  <a:pt x="5011672" y="3277179"/>
                </a:lnTo>
                <a:lnTo>
                  <a:pt x="5009344" y="3278130"/>
                </a:lnTo>
                <a:lnTo>
                  <a:pt x="5026770" y="3325671"/>
                </a:lnTo>
                <a:lnTo>
                  <a:pt x="5024571" y="3332072"/>
                </a:lnTo>
                <a:lnTo>
                  <a:pt x="5041705" y="3362948"/>
                </a:lnTo>
                <a:lnTo>
                  <a:pt x="5047477" y="3378959"/>
                </a:lnTo>
                <a:lnTo>
                  <a:pt x="5060758" y="3407057"/>
                </a:lnTo>
                <a:lnTo>
                  <a:pt x="5058968" y="3409825"/>
                </a:lnTo>
                <a:lnTo>
                  <a:pt x="5062667" y="3415218"/>
                </a:lnTo>
                <a:lnTo>
                  <a:pt x="5060928" y="3419880"/>
                </a:lnTo>
                <a:lnTo>
                  <a:pt x="5062923" y="3424545"/>
                </a:lnTo>
                <a:cubicBezTo>
                  <a:pt x="5063537" y="3433967"/>
                  <a:pt x="5063494" y="3466028"/>
                  <a:pt x="5064623" y="3476412"/>
                </a:cubicBezTo>
                <a:lnTo>
                  <a:pt x="5069684" y="3486850"/>
                </a:lnTo>
                <a:lnTo>
                  <a:pt x="5063339" y="3496391"/>
                </a:lnTo>
                <a:lnTo>
                  <a:pt x="5070139" y="3531201"/>
                </a:lnTo>
                <a:lnTo>
                  <a:pt x="5079896" y="3542019"/>
                </a:lnTo>
                <a:lnTo>
                  <a:pt x="5087540" y="3552249"/>
                </a:lnTo>
                <a:lnTo>
                  <a:pt x="5087902" y="3553678"/>
                </a:lnTo>
                <a:lnTo>
                  <a:pt x="5091509" y="3568021"/>
                </a:lnTo>
                <a:lnTo>
                  <a:pt x="5091934" y="3569719"/>
                </a:lnTo>
                <a:lnTo>
                  <a:pt x="5089362" y="3586412"/>
                </a:lnTo>
                <a:lnTo>
                  <a:pt x="5092358" y="3597336"/>
                </a:lnTo>
                <a:lnTo>
                  <a:pt x="5084254" y="3606007"/>
                </a:lnTo>
                <a:cubicBezTo>
                  <a:pt x="5084262" y="3617747"/>
                  <a:pt x="5084273" y="3629488"/>
                  <a:pt x="5084281" y="3641228"/>
                </a:cubicBezTo>
                <a:lnTo>
                  <a:pt x="5091848" y="3653088"/>
                </a:lnTo>
                <a:lnTo>
                  <a:pt x="5097436" y="3664114"/>
                </a:lnTo>
                <a:cubicBezTo>
                  <a:pt x="5097463" y="3664599"/>
                  <a:pt x="5097491" y="3665084"/>
                  <a:pt x="5097518" y="3665569"/>
                </a:cubicBezTo>
                <a:cubicBezTo>
                  <a:pt x="5097915" y="3672776"/>
                  <a:pt x="5096966" y="3688591"/>
                  <a:pt x="5099829" y="3707357"/>
                </a:cubicBezTo>
                <a:cubicBezTo>
                  <a:pt x="5100505" y="3724716"/>
                  <a:pt x="5118078" y="3760234"/>
                  <a:pt x="5114696" y="3778166"/>
                </a:cubicBezTo>
                <a:cubicBezTo>
                  <a:pt x="5141627" y="3845122"/>
                  <a:pt x="5125427" y="3821305"/>
                  <a:pt x="5135379" y="3878222"/>
                </a:cubicBezTo>
                <a:cubicBezTo>
                  <a:pt x="5161519" y="3905047"/>
                  <a:pt x="5125417" y="4015047"/>
                  <a:pt x="5130138" y="4048117"/>
                </a:cubicBezTo>
                <a:cubicBezTo>
                  <a:pt x="5081804" y="4192084"/>
                  <a:pt x="5096262" y="4158987"/>
                  <a:pt x="5090040" y="4219510"/>
                </a:cubicBezTo>
                <a:cubicBezTo>
                  <a:pt x="5104553" y="4280033"/>
                  <a:pt x="5065380" y="4345686"/>
                  <a:pt x="5092812" y="4411258"/>
                </a:cubicBezTo>
                <a:cubicBezTo>
                  <a:pt x="5090630" y="4437329"/>
                  <a:pt x="5083878" y="4473140"/>
                  <a:pt x="5084599" y="4488531"/>
                </a:cubicBezTo>
                <a:cubicBezTo>
                  <a:pt x="5084423" y="4505410"/>
                  <a:pt x="5084248" y="4522289"/>
                  <a:pt x="5084072" y="4539168"/>
                </a:cubicBezTo>
                <a:cubicBezTo>
                  <a:pt x="5072114" y="4567830"/>
                  <a:pt x="5064305" y="4588197"/>
                  <a:pt x="5068936" y="4625153"/>
                </a:cubicBezTo>
                <a:cubicBezTo>
                  <a:pt x="5077433" y="4662889"/>
                  <a:pt x="5065899" y="4679357"/>
                  <a:pt x="5059114" y="4733115"/>
                </a:cubicBezTo>
                <a:cubicBezTo>
                  <a:pt x="5068687" y="4752352"/>
                  <a:pt x="5055370" y="4832308"/>
                  <a:pt x="5037209" y="4844323"/>
                </a:cubicBezTo>
                <a:cubicBezTo>
                  <a:pt x="5033444" y="4857054"/>
                  <a:pt x="5040194" y="4871554"/>
                  <a:pt x="5020638" y="4877992"/>
                </a:cubicBezTo>
                <a:cubicBezTo>
                  <a:pt x="4997151" y="4888353"/>
                  <a:pt x="5034418" y="4931200"/>
                  <a:pt x="5006413" y="4925805"/>
                </a:cubicBezTo>
                <a:cubicBezTo>
                  <a:pt x="5031964" y="4956261"/>
                  <a:pt x="4982840" y="4982633"/>
                  <a:pt x="4971037" y="5009272"/>
                </a:cubicBezTo>
                <a:cubicBezTo>
                  <a:pt x="4973259" y="5034036"/>
                  <a:pt x="4968375" y="5053859"/>
                  <a:pt x="4963105" y="5111369"/>
                </a:cubicBezTo>
                <a:cubicBezTo>
                  <a:pt x="4973224" y="5141336"/>
                  <a:pt x="4937413" y="5161742"/>
                  <a:pt x="4976341" y="5210876"/>
                </a:cubicBezTo>
                <a:cubicBezTo>
                  <a:pt x="4972455" y="5212581"/>
                  <a:pt x="4977054" y="5227501"/>
                  <a:pt x="4980617" y="5269726"/>
                </a:cubicBezTo>
                <a:cubicBezTo>
                  <a:pt x="4984182" y="5311951"/>
                  <a:pt x="4990390" y="5400671"/>
                  <a:pt x="4997733" y="5464225"/>
                </a:cubicBezTo>
                <a:cubicBezTo>
                  <a:pt x="5001765" y="5536542"/>
                  <a:pt x="4990225" y="5517959"/>
                  <a:pt x="5001400" y="5594585"/>
                </a:cubicBezTo>
                <a:cubicBezTo>
                  <a:pt x="4999908" y="5619318"/>
                  <a:pt x="4974042" y="5647975"/>
                  <a:pt x="4983700" y="5667896"/>
                </a:cubicBezTo>
                <a:cubicBezTo>
                  <a:pt x="4976834" y="5696311"/>
                  <a:pt x="4975579" y="5738356"/>
                  <a:pt x="4968506" y="5769225"/>
                </a:cubicBezTo>
                <a:cubicBezTo>
                  <a:pt x="4968926" y="5787258"/>
                  <a:pt x="4969344" y="5805291"/>
                  <a:pt x="4969765" y="5823324"/>
                </a:cubicBezTo>
                <a:cubicBezTo>
                  <a:pt x="4966122" y="5853058"/>
                  <a:pt x="4965608" y="5838948"/>
                  <a:pt x="4966129" y="5862699"/>
                </a:cubicBezTo>
                <a:lnTo>
                  <a:pt x="4970695" y="5906467"/>
                </a:lnTo>
                <a:lnTo>
                  <a:pt x="4991568" y="5939847"/>
                </a:lnTo>
                <a:cubicBezTo>
                  <a:pt x="4998848" y="5955713"/>
                  <a:pt x="4974731" y="5940131"/>
                  <a:pt x="4986815" y="5973994"/>
                </a:cubicBezTo>
                <a:cubicBezTo>
                  <a:pt x="4961187" y="5997051"/>
                  <a:pt x="4983444" y="6032039"/>
                  <a:pt x="4987776" y="6089693"/>
                </a:cubicBezTo>
                <a:lnTo>
                  <a:pt x="4991621" y="6224938"/>
                </a:lnTo>
                <a:cubicBezTo>
                  <a:pt x="4988442" y="6270972"/>
                  <a:pt x="5008962" y="6317522"/>
                  <a:pt x="5017157" y="6370251"/>
                </a:cubicBezTo>
                <a:cubicBezTo>
                  <a:pt x="5025353" y="6422980"/>
                  <a:pt x="5039938" y="6490855"/>
                  <a:pt x="5040797" y="6541313"/>
                </a:cubicBezTo>
                <a:cubicBezTo>
                  <a:pt x="5039898" y="6576319"/>
                  <a:pt x="5031912" y="6591883"/>
                  <a:pt x="5045375" y="6640957"/>
                </a:cubicBezTo>
                <a:cubicBezTo>
                  <a:pt x="5057505" y="6669536"/>
                  <a:pt x="5052276" y="6675394"/>
                  <a:pt x="5058442" y="6705297"/>
                </a:cubicBezTo>
                <a:cubicBezTo>
                  <a:pt x="5057367" y="6727133"/>
                  <a:pt x="5067901" y="6732087"/>
                  <a:pt x="5071125" y="6759582"/>
                </a:cubicBezTo>
                <a:cubicBezTo>
                  <a:pt x="5055614" y="6796071"/>
                  <a:pt x="5051656" y="6769544"/>
                  <a:pt x="5069172" y="6817746"/>
                </a:cubicBezTo>
                <a:cubicBezTo>
                  <a:pt x="5060956" y="6828354"/>
                  <a:pt x="5064525" y="6836369"/>
                  <a:pt x="5072322" y="6843646"/>
                </a:cubicBezTo>
                <a:lnTo>
                  <a:pt x="5091388" y="6857998"/>
                </a:lnTo>
                <a:lnTo>
                  <a:pt x="6096000" y="6857998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4901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32"/>
          <p:cNvSpPr txBox="1"/>
          <p:nvPr>
            <p:ph type="title"/>
          </p:nvPr>
        </p:nvSpPr>
        <p:spPr>
          <a:xfrm>
            <a:off x="628650" y="457200"/>
            <a:ext cx="2804506" cy="99812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lay"/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Tracker Architecture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4" name="Google Shape;184;p32"/>
          <p:cNvSpPr txBox="1"/>
          <p:nvPr>
            <p:ph idx="1" type="body"/>
          </p:nvPr>
        </p:nvSpPr>
        <p:spPr>
          <a:xfrm>
            <a:off x="646775" y="1645577"/>
            <a:ext cx="2570251" cy="293143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lnSpcReduction="20000"/>
          </a:bodyPr>
          <a:lstStyle/>
          <a:p>
            <a:pPr indent="-17145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b="1" lang="en" sz="1500"/>
              <a:t>Figure:</a:t>
            </a:r>
            <a:r>
              <a:rPr lang="en" sz="1500"/>
              <a:t> </a:t>
            </a:r>
            <a:endParaRPr/>
          </a:p>
          <a:p>
            <a:pPr indent="-209550" lvl="1" marL="55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lang="en" sz="1500"/>
              <a:t>Input: Collection of images + query points</a:t>
            </a:r>
            <a:endParaRPr/>
          </a:p>
          <a:p>
            <a:pPr indent="-209550" lvl="1" marL="55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lang="en" sz="1500"/>
              <a:t>Process: CNN extracts features → Cost volume pyramid → Transformer</a:t>
            </a:r>
            <a:endParaRPr/>
          </a:p>
          <a:p>
            <a:pPr indent="-209550" lvl="1" marL="55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lang="en" sz="1500"/>
              <a:t>Output: 2D tracks with visibility indicators</a:t>
            </a:r>
            <a:endParaRPr/>
          </a:p>
          <a:p>
            <a:pPr indent="-17145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b="1" lang="en" sz="1500"/>
              <a:t>Key innovation</a:t>
            </a:r>
            <a:r>
              <a:rPr lang="en" sz="1500"/>
              <a:t>: Tracks points across ALL images at once (not pairwise)</a:t>
            </a:r>
            <a:endParaRPr/>
          </a:p>
          <a:p>
            <a:pPr indent="-7620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r>
              <a:t/>
            </a:r>
            <a:endParaRPr sz="1500"/>
          </a:p>
        </p:txBody>
      </p:sp>
      <p:pic>
        <p:nvPicPr>
          <p:cNvPr id="185" name="Google Shape;185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45975" y="1520400"/>
            <a:ext cx="4918601" cy="234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3"/>
          <p:cNvSpPr txBox="1"/>
          <p:nvPr>
            <p:ph type="title"/>
          </p:nvPr>
        </p:nvSpPr>
        <p:spPr>
          <a:xfrm>
            <a:off x="628650" y="3103622"/>
            <a:ext cx="2765618" cy="157975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"/>
              <a:buNone/>
            </a:pPr>
            <a:r>
              <a:rPr lang="en" sz="2400"/>
              <a:t>Confidence-Aware Tracking</a:t>
            </a:r>
            <a:endParaRPr/>
          </a:p>
        </p:txBody>
      </p:sp>
      <p:pic>
        <p:nvPicPr>
          <p:cNvPr id="191" name="Google Shape;191;p33"/>
          <p:cNvPicPr preferRelativeResize="0"/>
          <p:nvPr/>
        </p:nvPicPr>
        <p:blipFill rotWithShape="1">
          <a:blip r:embed="rId3">
            <a:alphaModFix/>
          </a:blip>
          <a:srcRect b="14126" l="0" r="0" t="646"/>
          <a:stretch/>
        </p:blipFill>
        <p:spPr>
          <a:xfrm>
            <a:off x="-1" y="8"/>
            <a:ext cx="9144002" cy="257174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2" name="Google Shape;192;p33"/>
          <p:cNvGrpSpPr/>
          <p:nvPr/>
        </p:nvGrpSpPr>
        <p:grpSpPr>
          <a:xfrm>
            <a:off x="-54000" y="2598244"/>
            <a:ext cx="9155400" cy="92522"/>
            <a:chOff x="-5025" y="6737718"/>
            <a:chExt cx="12207200" cy="123363"/>
          </a:xfrm>
        </p:grpSpPr>
        <p:sp>
          <p:nvSpPr>
            <p:cNvPr id="193" name="Google Shape;193;p33"/>
            <p:cNvSpPr/>
            <p:nvPr/>
          </p:nvSpPr>
          <p:spPr>
            <a:xfrm flipH="1" rot="5400000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94;p33"/>
            <p:cNvSpPr/>
            <p:nvPr/>
          </p:nvSpPr>
          <p:spPr>
            <a:xfrm rot="-54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0">
                  <a:srgbClr val="A02B93">
                    <a:alpha val="0"/>
                  </a:srgbClr>
                </a:gs>
                <a:gs pos="19000">
                  <a:srgbClr val="A02B93">
                    <a:alpha val="0"/>
                  </a:srgbClr>
                </a:gs>
                <a:gs pos="100000">
                  <a:srgbClr val="D86CCC"/>
                </a:gs>
              </a:gsLst>
              <a:lin ang="6000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5" name="Google Shape;195;p33"/>
          <p:cNvSpPr txBox="1"/>
          <p:nvPr>
            <p:ph idx="1" type="body"/>
          </p:nvPr>
        </p:nvSpPr>
        <p:spPr>
          <a:xfrm>
            <a:off x="4006160" y="3066543"/>
            <a:ext cx="4509191" cy="162855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fontScale="70000" lnSpcReduction="20000"/>
          </a:bodyPr>
          <a:lstStyle/>
          <a:p>
            <a:pPr indent="-75565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1" i="0" lang="en" sz="1700" u="none" cap="none" strike="noStrike">
                <a:latin typeface="Arial"/>
                <a:ea typeface="Arial"/>
                <a:cs typeface="Arial"/>
                <a:sym typeface="Arial"/>
              </a:rPr>
              <a:t>Uncertainty modeling</a:t>
            </a:r>
            <a:r>
              <a:rPr b="0" i="0" lang="en" sz="1700" u="none" cap="none" strike="noStrike">
                <a:latin typeface="Arial"/>
                <a:ea typeface="Arial"/>
                <a:cs typeface="Arial"/>
                <a:sym typeface="Arial"/>
              </a:rPr>
              <a:t>: </a:t>
            </a:r>
            <a:endParaRPr/>
          </a:p>
          <a:p>
            <a:pPr indent="-75565" lvl="1" marL="3429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" sz="1700" u="none" cap="none" strike="noStrike">
                <a:latin typeface="Arial"/>
                <a:ea typeface="Arial"/>
                <a:cs typeface="Arial"/>
                <a:sym typeface="Arial"/>
              </a:rPr>
              <a:t>Predicts variance σ for each track point </a:t>
            </a:r>
            <a:endParaRPr/>
          </a:p>
          <a:p>
            <a:pPr indent="-75565" lvl="1" marL="3429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" sz="1700" u="none" cap="none" strike="noStrike">
                <a:latin typeface="Arial"/>
                <a:ea typeface="Arial"/>
                <a:cs typeface="Arial"/>
                <a:sym typeface="Arial"/>
              </a:rPr>
              <a:t>Creates probabilistic track point estimates </a:t>
            </a:r>
            <a:endParaRPr/>
          </a:p>
          <a:p>
            <a:pPr indent="-75565" lvl="1" marL="3429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" sz="1700" u="none" cap="none" strike="noStrike">
                <a:latin typeface="Arial"/>
                <a:ea typeface="Arial"/>
                <a:cs typeface="Arial"/>
                <a:sym typeface="Arial"/>
              </a:rPr>
              <a:t>Higher confidence = lower variance </a:t>
            </a:r>
            <a:endParaRPr/>
          </a:p>
          <a:p>
            <a:pPr indent="-75565" lvl="0" marL="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1" i="0" lang="en" sz="1700" u="none" cap="none" strike="noStrike">
                <a:latin typeface="Arial"/>
                <a:ea typeface="Arial"/>
                <a:cs typeface="Arial"/>
                <a:sym typeface="Arial"/>
              </a:rPr>
              <a:t>Applications</a:t>
            </a:r>
            <a:r>
              <a:rPr b="0" i="0" lang="en" sz="1700" u="none" cap="none" strike="noStrike">
                <a:latin typeface="Arial"/>
                <a:ea typeface="Arial"/>
                <a:cs typeface="Arial"/>
                <a:sym typeface="Arial"/>
              </a:rPr>
              <a:t>: </a:t>
            </a:r>
            <a:endParaRPr/>
          </a:p>
          <a:p>
            <a:pPr indent="-75565" lvl="1" marL="3429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" sz="1700" u="none" cap="none" strike="noStrike">
                <a:latin typeface="Arial"/>
                <a:ea typeface="Arial"/>
                <a:cs typeface="Arial"/>
                <a:sym typeface="Arial"/>
              </a:rPr>
              <a:t>Filtering unreliable correspondences </a:t>
            </a:r>
            <a:endParaRPr/>
          </a:p>
          <a:p>
            <a:pPr indent="-75565" lvl="1" marL="3429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" sz="1700" u="none" cap="none" strike="noStrike">
                <a:latin typeface="Arial"/>
                <a:ea typeface="Arial"/>
                <a:cs typeface="Arial"/>
                <a:sym typeface="Arial"/>
              </a:rPr>
              <a:t>Weighting in the loss function </a:t>
            </a:r>
            <a:endParaRPr/>
          </a:p>
          <a:p>
            <a:pPr indent="-75565" lvl="1" marL="3429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" sz="1700" u="none" cap="none" strike="noStrike">
                <a:latin typeface="Arial"/>
                <a:ea typeface="Arial"/>
                <a:cs typeface="Arial"/>
                <a:sym typeface="Arial"/>
              </a:rPr>
              <a:t>Visualization as confidence ellipses (as shown in Figure)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1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